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2" r:id="rId3"/>
    <p:sldId id="263" r:id="rId4"/>
    <p:sldId id="264" r:id="rId5"/>
    <p:sldId id="259" r:id="rId6"/>
    <p:sldId id="269" r:id="rId7"/>
    <p:sldId id="270" r:id="rId8"/>
    <p:sldId id="271" r:id="rId9"/>
    <p:sldId id="27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74AB075-A85C-4729-A740-328D3D72EBB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EC034795-4232-44F1-8FE3-74DD752C7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6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B075-A85C-4729-A740-328D3D72EBB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795-4232-44F1-8FE3-74DD752C7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05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B075-A85C-4729-A740-328D3D72EBB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795-4232-44F1-8FE3-74DD752C7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4244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B075-A85C-4729-A740-328D3D72EBB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795-4232-44F1-8FE3-74DD752C7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1290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B075-A85C-4729-A740-328D3D72EBB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795-4232-44F1-8FE3-74DD752C7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2028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B075-A85C-4729-A740-328D3D72EBB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795-4232-44F1-8FE3-74DD752C7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0928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B075-A85C-4729-A740-328D3D72EBB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795-4232-44F1-8FE3-74DD752C7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3323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B075-A85C-4729-A740-328D3D72EBB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795-4232-44F1-8FE3-74DD752C7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8206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B075-A85C-4729-A740-328D3D72EBB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795-4232-44F1-8FE3-74DD752C7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9608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B075-A85C-4729-A740-328D3D72EBB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795-4232-44F1-8FE3-74DD752C7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899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B075-A85C-4729-A740-328D3D72EBB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795-4232-44F1-8FE3-74DD752C7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963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B075-A85C-4729-A740-328D3D72EBB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795-4232-44F1-8FE3-74DD752C7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466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B075-A85C-4729-A740-328D3D72EBB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795-4232-44F1-8FE3-74DD752C7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553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B075-A85C-4729-A740-328D3D72EBB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795-4232-44F1-8FE3-74DD752C7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708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B075-A85C-4729-A740-328D3D72EBB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795-4232-44F1-8FE3-74DD752C7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328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B075-A85C-4729-A740-328D3D72EBB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795-4232-44F1-8FE3-74DD752C7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752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AB075-A85C-4729-A740-328D3D72EBB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34795-4232-44F1-8FE3-74DD752C7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038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74AB075-A85C-4729-A740-328D3D72EBBC}" type="datetimeFigureOut">
              <a:rPr lang="sl-SI" smtClean="0"/>
              <a:t>5. 05. 2020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C034795-4232-44F1-8FE3-74DD752C7E4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800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81BB5-25A3-4CCC-8ED8-17DEA55EA8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954513"/>
            <a:ext cx="8825658" cy="2677648"/>
          </a:xfrm>
        </p:spPr>
        <p:txBody>
          <a:bodyPr/>
          <a:lstStyle/>
          <a:p>
            <a:pPr algn="ctr"/>
            <a:r>
              <a:rPr lang="sl-SI" dirty="0"/>
              <a:t>Števila do 1000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BE812-5118-47A8-AA8B-C43FAA635B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646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B03C-CCC4-456D-9A42-AF0A1B1E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5CBE1-0BA0-435D-BFED-496F5BD4F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9837096" cy="3416300"/>
          </a:xfrm>
        </p:spPr>
        <p:txBody>
          <a:bodyPr>
            <a:normAutofit/>
          </a:bodyPr>
          <a:lstStyle/>
          <a:p>
            <a:r>
              <a:rPr lang="sl-SI" sz="3200" dirty="0"/>
              <a:t>Reši še vaje v delovnem zvezku na strani 17.</a:t>
            </a:r>
          </a:p>
        </p:txBody>
      </p:sp>
    </p:spTree>
    <p:extLst>
      <p:ext uri="{BB962C8B-B14F-4D97-AF65-F5344CB8AC3E}">
        <p14:creationId xmlns:p14="http://schemas.microsoft.com/office/powerpoint/2010/main" val="207068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3AC5B-2E2D-41CB-BA53-A27F0C5E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00" y="635230"/>
            <a:ext cx="8761413" cy="706964"/>
          </a:xfrm>
        </p:spPr>
        <p:txBody>
          <a:bodyPr/>
          <a:lstStyle/>
          <a:p>
            <a:r>
              <a:rPr lang="sl-SI" dirty="0"/>
              <a:t>Ponovimo</a:t>
            </a:r>
            <a:br>
              <a:rPr lang="sl-SI" dirty="0"/>
            </a:br>
            <a:r>
              <a:rPr lang="sl-SI" dirty="0"/>
              <a:t>Katero število je prikazano?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1851E-5C25-4217-8175-EF2611789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1515FF-F84D-4E85-BD89-07210C8A6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089" y="1754944"/>
            <a:ext cx="290681" cy="16008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FDE37C-8CAD-4488-BF8F-4C0F8ACA8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244" y="1754944"/>
            <a:ext cx="290681" cy="1600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66A798-4AA8-4416-9597-1B6D85B5F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399" y="1754944"/>
            <a:ext cx="290681" cy="1600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777F19-8317-4008-B84E-300EDED3C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08" y="1585170"/>
            <a:ext cx="1909025" cy="16008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EFD10F-3ED9-469C-921D-CC7BACECD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592" y="1560097"/>
            <a:ext cx="1909025" cy="16008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860D14-E21B-4CE4-9367-0189DE6D0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90" y="3429000"/>
            <a:ext cx="1909025" cy="16008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9F428E-651B-492D-8126-211588D92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300" y="3460153"/>
            <a:ext cx="1909025" cy="16008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8E14DE-1976-4DEE-A3B7-899107802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5" y="5117232"/>
            <a:ext cx="1909025" cy="16008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6DFF3E-C27F-48B9-8558-600DA525F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467" y="5107574"/>
            <a:ext cx="1909025" cy="1600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39391C-A475-4008-9DEF-E35B6F98D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244" y="5117232"/>
            <a:ext cx="1909025" cy="16008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A49F7A-CA73-404D-B195-99D29780F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608" y="4958552"/>
            <a:ext cx="290681" cy="16008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F13495-F2BF-4C73-B787-6C48EBD61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105" y="4958552"/>
            <a:ext cx="290681" cy="16008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9E8BD9-209A-4F58-9C57-945C71EA7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825" y="4958552"/>
            <a:ext cx="290681" cy="16008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5BDB6B-9104-4C9B-A39B-9E66BAE09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063" y="4980209"/>
            <a:ext cx="290681" cy="16008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13862A-9743-4473-BDD0-F5EA46A0C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301" y="5003259"/>
            <a:ext cx="290681" cy="16008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577C8A-EA4E-4A73-A820-4B901158A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280" y="5032259"/>
            <a:ext cx="290681" cy="1600854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7250E4C9-02EC-4F02-90B2-A0D75DC760D7}"/>
              </a:ext>
            </a:extLst>
          </p:cNvPr>
          <p:cNvSpPr txBox="1">
            <a:spLocks/>
          </p:cNvSpPr>
          <p:nvPr/>
        </p:nvSpPr>
        <p:spPr bwMode="gray">
          <a:xfrm>
            <a:off x="6751608" y="1155984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>
                <a:solidFill>
                  <a:schemeClr val="bg1"/>
                </a:solidFill>
              </a:rPr>
              <a:t>250 – dvesto petdeset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04F3DB-6EF5-4EFA-8899-F7F2F7D07D02}"/>
              </a:ext>
            </a:extLst>
          </p:cNvPr>
          <p:cNvSpPr txBox="1">
            <a:spLocks/>
          </p:cNvSpPr>
          <p:nvPr/>
        </p:nvSpPr>
        <p:spPr bwMode="gray">
          <a:xfrm>
            <a:off x="6751608" y="4142362"/>
            <a:ext cx="526370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3200" dirty="0">
                <a:solidFill>
                  <a:schemeClr val="tx1"/>
                </a:solidFill>
              </a:rPr>
              <a:t>570 – petsto sedemdeset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0C8FAB7-F2FA-45FB-87EC-08169E631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991" y="5021934"/>
            <a:ext cx="290681" cy="160085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8F78F0-783B-4415-8710-898347EE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144" y="1747042"/>
            <a:ext cx="290681" cy="16008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1659530-1266-42D1-A6EE-29E6C0534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248" y="1772077"/>
            <a:ext cx="290681" cy="160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B1A8-6E89-4E64-8B74-16FDA310B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879" y="629561"/>
            <a:ext cx="8761413" cy="706964"/>
          </a:xfrm>
        </p:spPr>
        <p:txBody>
          <a:bodyPr/>
          <a:lstStyle/>
          <a:p>
            <a:r>
              <a:rPr lang="sl-SI" dirty="0"/>
              <a:t>Koliko denarja imamo?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B31CF-737B-418E-945C-B0C8C025E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Ali je račun 1000 evrov. Eurobankovci. Vrste eurobankovcev">
            <a:extLst>
              <a:ext uri="{FF2B5EF4-FFF2-40B4-BE49-F238E27FC236}">
                <a16:creationId xmlns:a16="http://schemas.microsoft.com/office/drawing/2014/main" id="{A6D5FDB6-3A66-4020-A89D-1635B2AE0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23" y="2122316"/>
            <a:ext cx="1512526" cy="7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: Od jutri naprej novi bankovci za 100 in 200 evrov">
            <a:extLst>
              <a:ext uri="{FF2B5EF4-FFF2-40B4-BE49-F238E27FC236}">
                <a16:creationId xmlns:a16="http://schemas.microsoft.com/office/drawing/2014/main" id="{F8B17AC4-E042-4B1B-9D8E-945D5AA69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8533" r="5380" b="7675"/>
          <a:stretch/>
        </p:blipFill>
        <p:spPr bwMode="auto">
          <a:xfrm>
            <a:off x="561718" y="1633288"/>
            <a:ext cx="2319688" cy="12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OTO: Od jutri naprej novi bankovci za 100 in 200 evrov">
            <a:extLst>
              <a:ext uri="{FF2B5EF4-FFF2-40B4-BE49-F238E27FC236}">
                <a16:creationId xmlns:a16="http://schemas.microsoft.com/office/drawing/2014/main" id="{3F5305E0-0704-4953-977C-3E5D24981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8533" r="5380" b="7675"/>
          <a:stretch/>
        </p:blipFill>
        <p:spPr bwMode="auto">
          <a:xfrm>
            <a:off x="2881406" y="1633288"/>
            <a:ext cx="2319688" cy="12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li je račun 1000 evrov. Eurobankovci. Vrste eurobankovcev">
            <a:extLst>
              <a:ext uri="{FF2B5EF4-FFF2-40B4-BE49-F238E27FC236}">
                <a16:creationId xmlns:a16="http://schemas.microsoft.com/office/drawing/2014/main" id="{A0E4D073-2937-4CCC-86F2-B6A824EF8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962" y="2124540"/>
            <a:ext cx="1512526" cy="7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OTO: Od jutri naprej novi bankovci za 100 in 200 evrov">
            <a:extLst>
              <a:ext uri="{FF2B5EF4-FFF2-40B4-BE49-F238E27FC236}">
                <a16:creationId xmlns:a16="http://schemas.microsoft.com/office/drawing/2014/main" id="{68FBC07C-E556-41EF-9E08-2C146B4B3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8533" r="5380" b="7675"/>
          <a:stretch/>
        </p:blipFill>
        <p:spPr bwMode="auto">
          <a:xfrm>
            <a:off x="415734" y="3429000"/>
            <a:ext cx="2319688" cy="12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OTO: Od jutri naprej novi bankovci za 100 in 200 evrov">
            <a:extLst>
              <a:ext uri="{FF2B5EF4-FFF2-40B4-BE49-F238E27FC236}">
                <a16:creationId xmlns:a16="http://schemas.microsoft.com/office/drawing/2014/main" id="{E4D88AA4-456C-4000-81EA-7F789887B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8533" r="5380" b="7675"/>
          <a:stretch/>
        </p:blipFill>
        <p:spPr bwMode="auto">
          <a:xfrm>
            <a:off x="2802394" y="3442487"/>
            <a:ext cx="2319688" cy="12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OTO: Od jutri naprej novi bankovci za 100 in 200 evrov">
            <a:extLst>
              <a:ext uri="{FF2B5EF4-FFF2-40B4-BE49-F238E27FC236}">
                <a16:creationId xmlns:a16="http://schemas.microsoft.com/office/drawing/2014/main" id="{BFD6DEC5-0979-40AE-BE50-B8343A4E0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8533" r="5380" b="7675"/>
          <a:stretch/>
        </p:blipFill>
        <p:spPr bwMode="auto">
          <a:xfrm>
            <a:off x="415734" y="4644673"/>
            <a:ext cx="2319688" cy="12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OTO: Od jutri naprej novi bankovci za 100 in 200 evrov">
            <a:extLst>
              <a:ext uri="{FF2B5EF4-FFF2-40B4-BE49-F238E27FC236}">
                <a16:creationId xmlns:a16="http://schemas.microsoft.com/office/drawing/2014/main" id="{DE3AA6BC-DA70-4191-A621-5B8D1B934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8533" r="5380" b="7675"/>
          <a:stretch/>
        </p:blipFill>
        <p:spPr bwMode="auto">
          <a:xfrm>
            <a:off x="2802394" y="4714985"/>
            <a:ext cx="2319688" cy="12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OTO: Od jutri naprej novi bankovci za 100 in 200 evrov">
            <a:extLst>
              <a:ext uri="{FF2B5EF4-FFF2-40B4-BE49-F238E27FC236}">
                <a16:creationId xmlns:a16="http://schemas.microsoft.com/office/drawing/2014/main" id="{72CB648C-7C0E-4F83-8995-5EFE2AD05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8533" r="5380" b="7675"/>
          <a:stretch/>
        </p:blipFill>
        <p:spPr bwMode="auto">
          <a:xfrm>
            <a:off x="5199536" y="3472396"/>
            <a:ext cx="2319688" cy="12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OTO: Od jutri naprej novi bankovci za 100 in 200 evrov">
            <a:extLst>
              <a:ext uri="{FF2B5EF4-FFF2-40B4-BE49-F238E27FC236}">
                <a16:creationId xmlns:a16="http://schemas.microsoft.com/office/drawing/2014/main" id="{3D911460-C64A-4653-9D79-4C9477DF3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8533" r="5380" b="7675"/>
          <a:stretch/>
        </p:blipFill>
        <p:spPr bwMode="auto">
          <a:xfrm>
            <a:off x="5189054" y="4745798"/>
            <a:ext cx="2319688" cy="12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li je račun 1000 evrov. Eurobankovci. Vrste eurobankovcev">
            <a:extLst>
              <a:ext uri="{FF2B5EF4-FFF2-40B4-BE49-F238E27FC236}">
                <a16:creationId xmlns:a16="http://schemas.microsoft.com/office/drawing/2014/main" id="{F763EBB1-E7ED-498F-B8E2-FA49E1065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280" y="3681335"/>
            <a:ext cx="1512526" cy="7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li je račun 1000 evrov. Eurobankovci. Vrste eurobankovcev">
            <a:extLst>
              <a:ext uri="{FF2B5EF4-FFF2-40B4-BE49-F238E27FC236}">
                <a16:creationId xmlns:a16="http://schemas.microsoft.com/office/drawing/2014/main" id="{3C2E21A4-39F0-427C-B459-80AD303B6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280" y="4581273"/>
            <a:ext cx="1512526" cy="7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li je račun 1000 evrov. Eurobankovci. Vrste eurobankovcev">
            <a:extLst>
              <a:ext uri="{FF2B5EF4-FFF2-40B4-BE49-F238E27FC236}">
                <a16:creationId xmlns:a16="http://schemas.microsoft.com/office/drawing/2014/main" id="{EC47C051-765B-4C99-BA7C-5BBAD7D31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680" y="5456024"/>
            <a:ext cx="1512526" cy="7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62363F0C-0021-495A-A38E-DFD189188138}"/>
              </a:ext>
            </a:extLst>
          </p:cNvPr>
          <p:cNvSpPr txBox="1">
            <a:spLocks/>
          </p:cNvSpPr>
          <p:nvPr/>
        </p:nvSpPr>
        <p:spPr bwMode="gray">
          <a:xfrm>
            <a:off x="6927545" y="1253002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>
                <a:solidFill>
                  <a:schemeClr val="tx1"/>
                </a:solidFill>
              </a:rPr>
              <a:t>230 – dvesto trideset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6552DC2-34A3-4C9F-BC18-35220ED97A5B}"/>
              </a:ext>
            </a:extLst>
          </p:cNvPr>
          <p:cNvSpPr txBox="1">
            <a:spLocks/>
          </p:cNvSpPr>
          <p:nvPr/>
        </p:nvSpPr>
        <p:spPr bwMode="gray">
          <a:xfrm>
            <a:off x="741203" y="6180378"/>
            <a:ext cx="6021735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>
                <a:solidFill>
                  <a:schemeClr val="tx1"/>
                </a:solidFill>
              </a:rPr>
              <a:t>670 – šeststo sedemdeset</a:t>
            </a:r>
          </a:p>
        </p:txBody>
      </p:sp>
      <p:pic>
        <p:nvPicPr>
          <p:cNvPr id="22" name="Picture 2" descr="Ali je račun 1000 evrov. Eurobankovci. Vrste eurobankovcev">
            <a:extLst>
              <a:ext uri="{FF2B5EF4-FFF2-40B4-BE49-F238E27FC236}">
                <a16:creationId xmlns:a16="http://schemas.microsoft.com/office/drawing/2014/main" id="{EAA6F36F-A441-458B-8409-CBC26E767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84" y="2110622"/>
            <a:ext cx="1512526" cy="7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li je račun 1000 evrov. Eurobankovci. Vrste eurobankovcev">
            <a:extLst>
              <a:ext uri="{FF2B5EF4-FFF2-40B4-BE49-F238E27FC236}">
                <a16:creationId xmlns:a16="http://schemas.microsoft.com/office/drawing/2014/main" id="{895485C2-6EE7-4C59-A4B5-3B593BE1D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841" y="3681335"/>
            <a:ext cx="1512526" cy="7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Ali je račun 1000 evrov. Eurobankovci. Vrste eurobankovcev">
            <a:extLst>
              <a:ext uri="{FF2B5EF4-FFF2-40B4-BE49-F238E27FC236}">
                <a16:creationId xmlns:a16="http://schemas.microsoft.com/office/drawing/2014/main" id="{C2904E26-A56F-4E2C-812D-80FFD0CD8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330" y="4534409"/>
            <a:ext cx="1512526" cy="7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li je račun 1000 evrov. Eurobankovci. Vrste eurobankovcev">
            <a:extLst>
              <a:ext uri="{FF2B5EF4-FFF2-40B4-BE49-F238E27FC236}">
                <a16:creationId xmlns:a16="http://schemas.microsoft.com/office/drawing/2014/main" id="{90D04B51-9CA4-43F0-B571-FB406D029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330" y="5428407"/>
            <a:ext cx="1512526" cy="7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Ali je račun 1000 evrov. Eurobankovci. Vrste eurobankovcev">
            <a:extLst>
              <a:ext uri="{FF2B5EF4-FFF2-40B4-BE49-F238E27FC236}">
                <a16:creationId xmlns:a16="http://schemas.microsoft.com/office/drawing/2014/main" id="{41791651-0AA8-4188-AD05-E30995B86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04" y="6032423"/>
            <a:ext cx="1512526" cy="7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0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CF6A-CBE5-4C97-BF95-4908EBF5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2306"/>
            <a:ext cx="8761413" cy="706964"/>
          </a:xfrm>
        </p:spPr>
        <p:txBody>
          <a:bodyPr/>
          <a:lstStyle/>
          <a:p>
            <a:r>
              <a:rPr lang="sl-SI" dirty="0"/>
              <a:t>Katero število je prikazano na pozicijskem računalu: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CD28A-E77C-4F74-9EC6-30D20E9F2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C3F979E7-6982-4DE7-BBE4-D32E9A5F3F9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6015"/>
          <a:stretch/>
        </p:blipFill>
        <p:spPr bwMode="auto">
          <a:xfrm>
            <a:off x="1164579" y="2130566"/>
            <a:ext cx="2448272" cy="1766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5D1517C-29D3-4CDD-94FB-F4E2196386CE}"/>
              </a:ext>
            </a:extLst>
          </p:cNvPr>
          <p:cNvSpPr/>
          <p:nvPr/>
        </p:nvSpPr>
        <p:spPr>
          <a:xfrm>
            <a:off x="1944303" y="3224463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D07DE1-1DC6-48B6-8351-C89F6A74E526}"/>
              </a:ext>
            </a:extLst>
          </p:cNvPr>
          <p:cNvSpPr/>
          <p:nvPr/>
        </p:nvSpPr>
        <p:spPr>
          <a:xfrm>
            <a:off x="1944303" y="3092116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33C818-AA86-4971-847D-59CE180F487B}"/>
              </a:ext>
            </a:extLst>
          </p:cNvPr>
          <p:cNvSpPr/>
          <p:nvPr/>
        </p:nvSpPr>
        <p:spPr>
          <a:xfrm>
            <a:off x="1944303" y="2956160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Picture 23">
            <a:extLst>
              <a:ext uri="{FF2B5EF4-FFF2-40B4-BE49-F238E27FC236}">
                <a16:creationId xmlns:a16="http://schemas.microsoft.com/office/drawing/2014/main" id="{2DAE2204-F0E2-4CD2-8F9F-7531F46BB1C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6015"/>
          <a:stretch/>
        </p:blipFill>
        <p:spPr bwMode="auto">
          <a:xfrm>
            <a:off x="4871864" y="2072815"/>
            <a:ext cx="2448272" cy="1766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2256184-5354-4447-AC1A-330297609BB6}"/>
              </a:ext>
            </a:extLst>
          </p:cNvPr>
          <p:cNvSpPr/>
          <p:nvPr/>
        </p:nvSpPr>
        <p:spPr>
          <a:xfrm>
            <a:off x="5648425" y="3169117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DA9C18-E89A-4754-BDF1-B42C1F3EA3E7}"/>
              </a:ext>
            </a:extLst>
          </p:cNvPr>
          <p:cNvSpPr/>
          <p:nvPr/>
        </p:nvSpPr>
        <p:spPr>
          <a:xfrm>
            <a:off x="5648425" y="3017519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06C2D1-1845-4953-B75C-A6529507A6E8}"/>
              </a:ext>
            </a:extLst>
          </p:cNvPr>
          <p:cNvSpPr/>
          <p:nvPr/>
        </p:nvSpPr>
        <p:spPr>
          <a:xfrm>
            <a:off x="5648425" y="2868328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9C77B5-8407-4A0C-8325-707B4B6DF883}"/>
              </a:ext>
            </a:extLst>
          </p:cNvPr>
          <p:cNvSpPr/>
          <p:nvPr/>
        </p:nvSpPr>
        <p:spPr>
          <a:xfrm>
            <a:off x="5648425" y="2725152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8B984B-F708-4036-87CB-22F777963A8B}"/>
              </a:ext>
            </a:extLst>
          </p:cNvPr>
          <p:cNvSpPr/>
          <p:nvPr/>
        </p:nvSpPr>
        <p:spPr>
          <a:xfrm>
            <a:off x="5648425" y="2579251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Picture 23">
            <a:extLst>
              <a:ext uri="{FF2B5EF4-FFF2-40B4-BE49-F238E27FC236}">
                <a16:creationId xmlns:a16="http://schemas.microsoft.com/office/drawing/2014/main" id="{212823DA-DF17-443F-94E2-80E00B83520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6015"/>
          <a:stretch/>
        </p:blipFill>
        <p:spPr bwMode="auto">
          <a:xfrm>
            <a:off x="8225367" y="2154627"/>
            <a:ext cx="2448272" cy="1766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B7993FF-286F-47C4-B4B0-0EB0A6A224D8}"/>
              </a:ext>
            </a:extLst>
          </p:cNvPr>
          <p:cNvSpPr/>
          <p:nvPr/>
        </p:nvSpPr>
        <p:spPr>
          <a:xfrm>
            <a:off x="8975786" y="3253244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4D235A-8F60-4848-80DD-659AE84DB79F}"/>
              </a:ext>
            </a:extLst>
          </p:cNvPr>
          <p:cNvSpPr/>
          <p:nvPr/>
        </p:nvSpPr>
        <p:spPr>
          <a:xfrm>
            <a:off x="8975786" y="3111271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B252DB-40FB-4D01-BC85-43E972BF8F2C}"/>
              </a:ext>
            </a:extLst>
          </p:cNvPr>
          <p:cNvSpPr/>
          <p:nvPr/>
        </p:nvSpPr>
        <p:spPr>
          <a:xfrm>
            <a:off x="8975786" y="2955282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4F1395-0292-4FDB-8314-BDE658B56D6C}"/>
              </a:ext>
            </a:extLst>
          </p:cNvPr>
          <p:cNvSpPr/>
          <p:nvPr/>
        </p:nvSpPr>
        <p:spPr>
          <a:xfrm>
            <a:off x="8975786" y="2821406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5" name="Picture 23">
            <a:extLst>
              <a:ext uri="{FF2B5EF4-FFF2-40B4-BE49-F238E27FC236}">
                <a16:creationId xmlns:a16="http://schemas.microsoft.com/office/drawing/2014/main" id="{7FBA8F1F-9F8A-4655-AE67-E4994984923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6015"/>
          <a:stretch/>
        </p:blipFill>
        <p:spPr bwMode="auto">
          <a:xfrm>
            <a:off x="1832588" y="4598552"/>
            <a:ext cx="2448272" cy="1766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E7A8D684-F0E8-4F94-91FC-651E368B5529}"/>
              </a:ext>
            </a:extLst>
          </p:cNvPr>
          <p:cNvSpPr/>
          <p:nvPr/>
        </p:nvSpPr>
        <p:spPr>
          <a:xfrm>
            <a:off x="2587592" y="5697753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7" name="Picture 23">
            <a:extLst>
              <a:ext uri="{FF2B5EF4-FFF2-40B4-BE49-F238E27FC236}">
                <a16:creationId xmlns:a16="http://schemas.microsoft.com/office/drawing/2014/main" id="{F575CD18-B612-4B98-B6A7-780CA124576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6015"/>
          <a:stretch/>
        </p:blipFill>
        <p:spPr bwMode="auto">
          <a:xfrm>
            <a:off x="5035864" y="4629032"/>
            <a:ext cx="2448272" cy="1766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3">
            <a:extLst>
              <a:ext uri="{FF2B5EF4-FFF2-40B4-BE49-F238E27FC236}">
                <a16:creationId xmlns:a16="http://schemas.microsoft.com/office/drawing/2014/main" id="{CD13A0B0-4351-4A82-8C58-013473F7D3E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6015"/>
          <a:stretch/>
        </p:blipFill>
        <p:spPr bwMode="auto">
          <a:xfrm>
            <a:off x="8380272" y="4598552"/>
            <a:ext cx="2448272" cy="1766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19CDD329-C5EF-4F6A-A55C-30063933DB94}"/>
              </a:ext>
            </a:extLst>
          </p:cNvPr>
          <p:cNvSpPr/>
          <p:nvPr/>
        </p:nvSpPr>
        <p:spPr>
          <a:xfrm>
            <a:off x="5802429" y="5706441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18DA371-9B2C-4832-B8E4-67BC3141205A}"/>
              </a:ext>
            </a:extLst>
          </p:cNvPr>
          <p:cNvSpPr/>
          <p:nvPr/>
        </p:nvSpPr>
        <p:spPr>
          <a:xfrm>
            <a:off x="5802429" y="5570751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E520DC0-6BE2-4DB9-868C-8DCD1C057ACE}"/>
              </a:ext>
            </a:extLst>
          </p:cNvPr>
          <p:cNvSpPr/>
          <p:nvPr/>
        </p:nvSpPr>
        <p:spPr>
          <a:xfrm>
            <a:off x="5802429" y="5428197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5291AC6-BF2C-4F05-8024-13F1630AC413}"/>
              </a:ext>
            </a:extLst>
          </p:cNvPr>
          <p:cNvSpPr/>
          <p:nvPr/>
        </p:nvSpPr>
        <p:spPr>
          <a:xfrm>
            <a:off x="5785505" y="5280670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717EFFC-E6E5-49C7-A550-AD4C7F481123}"/>
              </a:ext>
            </a:extLst>
          </p:cNvPr>
          <p:cNvSpPr/>
          <p:nvPr/>
        </p:nvSpPr>
        <p:spPr>
          <a:xfrm>
            <a:off x="9129790" y="5687440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68B01D6-57FA-44DB-B5A8-7BADD53C9914}"/>
              </a:ext>
            </a:extLst>
          </p:cNvPr>
          <p:cNvSpPr/>
          <p:nvPr/>
        </p:nvSpPr>
        <p:spPr>
          <a:xfrm>
            <a:off x="1944303" y="2823811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EA10F80-A26B-42A2-AE6B-1FC221C180A8}"/>
              </a:ext>
            </a:extLst>
          </p:cNvPr>
          <p:cNvSpPr/>
          <p:nvPr/>
        </p:nvSpPr>
        <p:spPr>
          <a:xfrm>
            <a:off x="2469787" y="3224367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F658EDF-43B0-42AC-856A-33BC6BC9BD52}"/>
              </a:ext>
            </a:extLst>
          </p:cNvPr>
          <p:cNvSpPr/>
          <p:nvPr/>
        </p:nvSpPr>
        <p:spPr>
          <a:xfrm>
            <a:off x="2488604" y="3076840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EB98C13-6CE3-4076-8F4F-2A3D6E60A383}"/>
              </a:ext>
            </a:extLst>
          </p:cNvPr>
          <p:cNvSpPr/>
          <p:nvPr/>
        </p:nvSpPr>
        <p:spPr>
          <a:xfrm>
            <a:off x="6182998" y="3169117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C79F64B-9003-4D55-8EBC-F4E9F029DFDE}"/>
              </a:ext>
            </a:extLst>
          </p:cNvPr>
          <p:cNvSpPr/>
          <p:nvPr/>
        </p:nvSpPr>
        <p:spPr>
          <a:xfrm>
            <a:off x="6182998" y="3024739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A34DF64-2259-43E3-B3F0-0F385BA34AFD}"/>
              </a:ext>
            </a:extLst>
          </p:cNvPr>
          <p:cNvSpPr/>
          <p:nvPr/>
        </p:nvSpPr>
        <p:spPr>
          <a:xfrm>
            <a:off x="6167989" y="2888782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9022966-D2AC-4C78-BB1C-F9CC87CB5780}"/>
              </a:ext>
            </a:extLst>
          </p:cNvPr>
          <p:cNvSpPr/>
          <p:nvPr/>
        </p:nvSpPr>
        <p:spPr>
          <a:xfrm>
            <a:off x="5631501" y="2455973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1A42452-1E0D-419A-AF08-80E3372787D6}"/>
              </a:ext>
            </a:extLst>
          </p:cNvPr>
          <p:cNvSpPr/>
          <p:nvPr/>
        </p:nvSpPr>
        <p:spPr>
          <a:xfrm>
            <a:off x="5632383" y="2321846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97C7AE6-3D5A-41FB-B935-6279FD720105}"/>
              </a:ext>
            </a:extLst>
          </p:cNvPr>
          <p:cNvSpPr/>
          <p:nvPr/>
        </p:nvSpPr>
        <p:spPr>
          <a:xfrm>
            <a:off x="9552580" y="3236493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300458A-45BB-4E7B-BABC-7FE12B494F6F}"/>
              </a:ext>
            </a:extLst>
          </p:cNvPr>
          <p:cNvSpPr/>
          <p:nvPr/>
        </p:nvSpPr>
        <p:spPr>
          <a:xfrm>
            <a:off x="3120682" y="5688837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5D9AB2A-71C3-42A7-801D-4D676DD53566}"/>
              </a:ext>
            </a:extLst>
          </p:cNvPr>
          <p:cNvSpPr/>
          <p:nvPr/>
        </p:nvSpPr>
        <p:spPr>
          <a:xfrm>
            <a:off x="2583252" y="5570751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354538C-246D-4D75-9B88-EDC25F459798}"/>
              </a:ext>
            </a:extLst>
          </p:cNvPr>
          <p:cNvSpPr/>
          <p:nvPr/>
        </p:nvSpPr>
        <p:spPr>
          <a:xfrm>
            <a:off x="3120682" y="5552687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9CA20D7-99DE-41E6-998A-0CFE518BDA1B}"/>
              </a:ext>
            </a:extLst>
          </p:cNvPr>
          <p:cNvSpPr/>
          <p:nvPr/>
        </p:nvSpPr>
        <p:spPr>
          <a:xfrm>
            <a:off x="3120682" y="5425250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3CD6740-E22F-4FB4-B5C6-10F320F130DC}"/>
              </a:ext>
            </a:extLst>
          </p:cNvPr>
          <p:cNvSpPr/>
          <p:nvPr/>
        </p:nvSpPr>
        <p:spPr>
          <a:xfrm>
            <a:off x="3120682" y="5297813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C134D44-F364-4E89-AEAD-A2C8718AA171}"/>
              </a:ext>
            </a:extLst>
          </p:cNvPr>
          <p:cNvSpPr/>
          <p:nvPr/>
        </p:nvSpPr>
        <p:spPr>
          <a:xfrm>
            <a:off x="3120682" y="5176766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3DF3232-2957-43BF-861B-95BA63CB6231}"/>
              </a:ext>
            </a:extLst>
          </p:cNvPr>
          <p:cNvSpPr/>
          <p:nvPr/>
        </p:nvSpPr>
        <p:spPr>
          <a:xfrm>
            <a:off x="3120682" y="5034034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110F0CA-07B3-4B67-8E9D-35B69902F05E}"/>
              </a:ext>
            </a:extLst>
          </p:cNvPr>
          <p:cNvSpPr/>
          <p:nvPr/>
        </p:nvSpPr>
        <p:spPr>
          <a:xfrm>
            <a:off x="6335519" y="5730283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BABF9FF-5CB4-4A11-93F2-6DE4A73830E9}"/>
              </a:ext>
            </a:extLst>
          </p:cNvPr>
          <p:cNvSpPr/>
          <p:nvPr/>
        </p:nvSpPr>
        <p:spPr>
          <a:xfrm>
            <a:off x="6346256" y="5597528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25CB0FD-4B9E-4FF5-86B2-A39A7E754CF6}"/>
              </a:ext>
            </a:extLst>
          </p:cNvPr>
          <p:cNvSpPr/>
          <p:nvPr/>
        </p:nvSpPr>
        <p:spPr>
          <a:xfrm>
            <a:off x="6356993" y="5486683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6DFD2CD-94AD-4E11-BF53-6E835B8CCB0B}"/>
              </a:ext>
            </a:extLst>
          </p:cNvPr>
          <p:cNvSpPr/>
          <p:nvPr/>
        </p:nvSpPr>
        <p:spPr>
          <a:xfrm>
            <a:off x="2488604" y="2920524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BA5A404-1C8E-4FB7-A181-96ECC1205564}"/>
              </a:ext>
            </a:extLst>
          </p:cNvPr>
          <p:cNvSpPr/>
          <p:nvPr/>
        </p:nvSpPr>
        <p:spPr>
          <a:xfrm>
            <a:off x="5646823" y="2183218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D94C676-EE14-4B0B-92BB-594B20837D77}"/>
              </a:ext>
            </a:extLst>
          </p:cNvPr>
          <p:cNvSpPr/>
          <p:nvPr/>
        </p:nvSpPr>
        <p:spPr>
          <a:xfrm>
            <a:off x="9540199" y="3101740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EA03151-3E8F-4AE7-9C23-1A3B237CE974}"/>
              </a:ext>
            </a:extLst>
          </p:cNvPr>
          <p:cNvSpPr/>
          <p:nvPr/>
        </p:nvSpPr>
        <p:spPr>
          <a:xfrm>
            <a:off x="2595612" y="5443749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6E6BD41-DFD4-4D65-BD14-236237580441}"/>
              </a:ext>
            </a:extLst>
          </p:cNvPr>
          <p:cNvSpPr/>
          <p:nvPr/>
        </p:nvSpPr>
        <p:spPr>
          <a:xfrm>
            <a:off x="5785505" y="5154677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E463F5E-5FB9-4669-B6DE-14E84E193276}"/>
              </a:ext>
            </a:extLst>
          </p:cNvPr>
          <p:cNvSpPr/>
          <p:nvPr/>
        </p:nvSpPr>
        <p:spPr>
          <a:xfrm>
            <a:off x="6356993" y="5318939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0942347-2372-40C4-BA49-7755DF4D7BB6}"/>
              </a:ext>
            </a:extLst>
          </p:cNvPr>
          <p:cNvSpPr/>
          <p:nvPr/>
        </p:nvSpPr>
        <p:spPr>
          <a:xfrm>
            <a:off x="9706584" y="5685815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477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19B5D-6EEE-4153-A61C-C75F139A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505" y="638944"/>
            <a:ext cx="8761413" cy="706964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DEAEA-332F-4BAC-BDF3-2E550740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9342" y="1441274"/>
            <a:ext cx="8761412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220  -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dvesto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dvajset</a:t>
            </a: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221  -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dvesto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enaindvajset</a:t>
            </a: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222  - 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dvesto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dvaindvajset</a:t>
            </a: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223  -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dvesto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triindvajset</a:t>
            </a: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224  -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dvesto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štiriindvajset</a:t>
            </a: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225  -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dvesto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petindvajset</a:t>
            </a: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226  -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dvesto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šestindvajset</a:t>
            </a: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227  -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dvesto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sedemindvajset</a:t>
            </a: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228  -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dvesto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osemindvajset</a:t>
            </a: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229  -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dvesto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devetindvajset</a:t>
            </a: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230  -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dvesto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trideset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92D2EF-692A-40D4-A259-B18B97A2653D}"/>
              </a:ext>
            </a:extLst>
          </p:cNvPr>
          <p:cNvSpPr txBox="1">
            <a:spLocks/>
          </p:cNvSpPr>
          <p:nvPr/>
        </p:nvSpPr>
        <p:spPr bwMode="gray">
          <a:xfrm>
            <a:off x="738503" y="3429000"/>
            <a:ext cx="213945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>
                <a:solidFill>
                  <a:schemeClr val="tx1"/>
                </a:solidFill>
              </a:rPr>
              <a:t>Štejemo po 1 od 220 do 230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0ECB67-F295-4AAB-95CC-B658E5429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224471"/>
              </p:ext>
            </p:extLst>
          </p:nvPr>
        </p:nvGraphicFramePr>
        <p:xfrm>
          <a:off x="3809984" y="945324"/>
          <a:ext cx="2286016" cy="579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178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913680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833734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567589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951728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5617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735571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618051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68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584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19B5D-6EEE-4153-A61C-C75F139A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505" y="638944"/>
            <a:ext cx="8761413" cy="706964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DEAEA-332F-4BAC-BDF3-2E550740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8218" y="1441274"/>
            <a:ext cx="8761412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740 - 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sedemsto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štirideset</a:t>
            </a: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741  -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sedemsto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enainštirideset</a:t>
            </a: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742  - 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sedemsto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dvainštirideset</a:t>
            </a: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743  -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sedemsto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triinštirideset</a:t>
            </a: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744  -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sedemsto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štiriinštirideset</a:t>
            </a: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745  -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sedemsto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petinštirideset</a:t>
            </a: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746  -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sedemsto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šestinštirideset</a:t>
            </a: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747  -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sedemsto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sedeminštirideset</a:t>
            </a: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748  -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sedemsto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oseminštirideset</a:t>
            </a: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749  -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sedemsto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devetinštirideset</a:t>
            </a:r>
          </a:p>
          <a:p>
            <a:pPr marL="0" indent="0">
              <a:buNone/>
            </a:pP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750  - </a:t>
            </a:r>
            <a:r>
              <a:rPr lang="sl-SI" sz="2400" u="sng" dirty="0">
                <a:latin typeface="Arial" panose="020B0604020202020204" pitchFamily="34" charset="0"/>
                <a:cs typeface="Arial" panose="020B0604020202020204" pitchFamily="34" charset="0"/>
              </a:rPr>
              <a:t>sedemsto </a:t>
            </a:r>
            <a:r>
              <a:rPr lang="sl-SI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petdeset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92D2EF-692A-40D4-A259-B18B97A2653D}"/>
              </a:ext>
            </a:extLst>
          </p:cNvPr>
          <p:cNvSpPr txBox="1">
            <a:spLocks/>
          </p:cNvSpPr>
          <p:nvPr/>
        </p:nvSpPr>
        <p:spPr bwMode="gray">
          <a:xfrm>
            <a:off x="738503" y="3429000"/>
            <a:ext cx="213945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>
                <a:solidFill>
                  <a:schemeClr val="tx1"/>
                </a:solidFill>
              </a:rPr>
              <a:t>Štejemo po 1 od 740 do 750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0ECB67-F295-4AAB-95CC-B658E5429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424496"/>
              </p:ext>
            </p:extLst>
          </p:nvPr>
        </p:nvGraphicFramePr>
        <p:xfrm>
          <a:off x="3809984" y="945324"/>
          <a:ext cx="2286016" cy="579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178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913680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833734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567589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951728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5617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735571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618051"/>
                  </a:ext>
                </a:extLst>
              </a:tr>
              <a:tr h="483178">
                <a:tc>
                  <a:txBody>
                    <a:bodyPr/>
                    <a:lstStyle/>
                    <a:p>
                      <a:pPr algn="ctr"/>
                      <a:endParaRPr lang="hr-HR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686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00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3AC5B-2E2D-41CB-BA53-A27F0C5EA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00" y="635230"/>
            <a:ext cx="8761413" cy="706964"/>
          </a:xfrm>
        </p:spPr>
        <p:txBody>
          <a:bodyPr/>
          <a:lstStyle/>
          <a:p>
            <a:r>
              <a:rPr lang="sl-SI" dirty="0"/>
              <a:t>Katero število je prikazano?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1851E-5C25-4217-8175-EF2611789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1515FF-F84D-4E85-BD89-07210C8A6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996" y="1676976"/>
            <a:ext cx="290681" cy="16008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777F19-8317-4008-B84E-300EDED3C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49" y="1472967"/>
            <a:ext cx="1909025" cy="16008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EFD10F-3ED9-469C-921D-CC7BACECD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333" y="1509466"/>
            <a:ext cx="1909025" cy="16008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860D14-E21B-4CE4-9367-0189DE6D0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90" y="3429000"/>
            <a:ext cx="1909025" cy="16008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9F428E-651B-492D-8126-211588D92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300" y="3460153"/>
            <a:ext cx="1909025" cy="16008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8E14DE-1976-4DEE-A3B7-899107802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5" y="5117232"/>
            <a:ext cx="1909025" cy="16008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6DFF3E-C27F-48B9-8558-600DA525F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467" y="5107574"/>
            <a:ext cx="1909025" cy="16008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1A49F7A-CA73-404D-B195-99D29780F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82" y="4858604"/>
            <a:ext cx="290681" cy="16008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F13495-F2BF-4C73-B787-6C48EBD61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77" y="4849326"/>
            <a:ext cx="290681" cy="16008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9E8BD9-209A-4F58-9C57-945C71EA7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655" y="4815498"/>
            <a:ext cx="290681" cy="16008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5BDB6B-9104-4C9B-A39B-9E66BAE09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893" y="4837155"/>
            <a:ext cx="290681" cy="16008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13862A-9743-4473-BDD0-F5EA46A0C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131" y="4860205"/>
            <a:ext cx="290681" cy="1600854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7250E4C9-02EC-4F02-90B2-A0D75DC760D7}"/>
              </a:ext>
            </a:extLst>
          </p:cNvPr>
          <p:cNvSpPr txBox="1">
            <a:spLocks/>
          </p:cNvSpPr>
          <p:nvPr/>
        </p:nvSpPr>
        <p:spPr bwMode="gray">
          <a:xfrm>
            <a:off x="6200702" y="1349519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>
                <a:solidFill>
                  <a:schemeClr val="bg1"/>
                </a:solidFill>
              </a:rPr>
              <a:t>233 – dvesto triintrideset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04F3DB-6EF5-4EFA-8899-F7F2F7D07D02}"/>
              </a:ext>
            </a:extLst>
          </p:cNvPr>
          <p:cNvSpPr txBox="1">
            <a:spLocks/>
          </p:cNvSpPr>
          <p:nvPr/>
        </p:nvSpPr>
        <p:spPr bwMode="gray">
          <a:xfrm>
            <a:off x="6444432" y="4393431"/>
            <a:ext cx="526370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3200" dirty="0">
                <a:solidFill>
                  <a:schemeClr val="tx1"/>
                </a:solidFill>
              </a:rPr>
              <a:t>458 – štiristo oseminpetdeset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58F78F0-783B-4415-8710-898347EE0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829" y="1672300"/>
            <a:ext cx="290681" cy="16008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1659530-1266-42D1-A6EE-29E6C0534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282" y="1672300"/>
            <a:ext cx="290681" cy="16008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6D176BB-E2AC-48E3-9FD5-3857FF9002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15" t="10033" b="-1"/>
          <a:stretch/>
        </p:blipFill>
        <p:spPr>
          <a:xfrm>
            <a:off x="6079781" y="2943808"/>
            <a:ext cx="364651" cy="3423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2B9EB6E-6EA2-40BD-83C4-BC53D9527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15" t="10033" b="-1"/>
          <a:stretch/>
        </p:blipFill>
        <p:spPr>
          <a:xfrm>
            <a:off x="6500211" y="2931387"/>
            <a:ext cx="364651" cy="3423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FFB14F-18BE-4B59-833F-0F653DE1A0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15" t="10033" b="-1"/>
          <a:stretch/>
        </p:blipFill>
        <p:spPr>
          <a:xfrm>
            <a:off x="6865431" y="2943808"/>
            <a:ext cx="364651" cy="3423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231BF52-6EDF-454B-9FDB-AA342D1EA1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15" t="10033" b="-1"/>
          <a:stretch/>
        </p:blipFill>
        <p:spPr>
          <a:xfrm>
            <a:off x="6683105" y="6117126"/>
            <a:ext cx="364651" cy="3423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1BC55BE-1904-42C7-8AF5-0411FE2659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15" t="10033" b="-1"/>
          <a:stretch/>
        </p:blipFill>
        <p:spPr>
          <a:xfrm>
            <a:off x="7093324" y="6117126"/>
            <a:ext cx="364651" cy="3423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2ED8DBB-E760-4248-9BEE-155F601A6C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15" t="10033" b="-1"/>
          <a:stretch/>
        </p:blipFill>
        <p:spPr>
          <a:xfrm>
            <a:off x="7499480" y="6107848"/>
            <a:ext cx="364651" cy="3423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FF03FC4-709F-4B95-912C-A5BB55391F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15" t="10033" b="-1"/>
          <a:stretch/>
        </p:blipFill>
        <p:spPr>
          <a:xfrm>
            <a:off x="6676365" y="5727385"/>
            <a:ext cx="364651" cy="3423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3544342-D87C-4029-817A-DE9F96EBEB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15" t="10033" b="-1"/>
          <a:stretch/>
        </p:blipFill>
        <p:spPr>
          <a:xfrm>
            <a:off x="7096726" y="5736834"/>
            <a:ext cx="364651" cy="34233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EC766B5-F7C4-4E87-B5A3-3BCC9A76C3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15" t="10033" b="-1"/>
          <a:stretch/>
        </p:blipFill>
        <p:spPr>
          <a:xfrm>
            <a:off x="7499480" y="5736834"/>
            <a:ext cx="364651" cy="34233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E84189B-55BB-4B28-A8ED-B7B7DE7210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15" t="10033" b="-1"/>
          <a:stretch/>
        </p:blipFill>
        <p:spPr>
          <a:xfrm>
            <a:off x="7902234" y="5746492"/>
            <a:ext cx="364651" cy="3423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7B9C5C1-4EE6-40A3-8A4C-6A4BD1CC02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15" t="10033" b="-1"/>
          <a:stretch/>
        </p:blipFill>
        <p:spPr>
          <a:xfrm>
            <a:off x="7904297" y="6086109"/>
            <a:ext cx="364651" cy="34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4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B1A8-6E89-4E64-8B74-16FDA310B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879" y="629561"/>
            <a:ext cx="8761413" cy="706964"/>
          </a:xfrm>
        </p:spPr>
        <p:txBody>
          <a:bodyPr/>
          <a:lstStyle/>
          <a:p>
            <a:r>
              <a:rPr lang="sl-SI" dirty="0"/>
              <a:t>Koliko denarja imamo?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B31CF-737B-418E-945C-B0C8C025E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Ali je račun 1000 evrov. Eurobankovci. Vrste eurobankovcev">
            <a:extLst>
              <a:ext uri="{FF2B5EF4-FFF2-40B4-BE49-F238E27FC236}">
                <a16:creationId xmlns:a16="http://schemas.microsoft.com/office/drawing/2014/main" id="{A6D5FDB6-3A66-4020-A89D-1635B2AE0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67" y="1457042"/>
            <a:ext cx="1512526" cy="7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: Od jutri naprej novi bankovci za 100 in 200 evrov">
            <a:extLst>
              <a:ext uri="{FF2B5EF4-FFF2-40B4-BE49-F238E27FC236}">
                <a16:creationId xmlns:a16="http://schemas.microsoft.com/office/drawing/2014/main" id="{F8B17AC4-E042-4B1B-9D8E-945D5AA69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8533" r="5380" b="7675"/>
          <a:stretch/>
        </p:blipFill>
        <p:spPr bwMode="auto">
          <a:xfrm>
            <a:off x="561718" y="1633288"/>
            <a:ext cx="2319688" cy="12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OTO: Od jutri naprej novi bankovci za 100 in 200 evrov">
            <a:extLst>
              <a:ext uri="{FF2B5EF4-FFF2-40B4-BE49-F238E27FC236}">
                <a16:creationId xmlns:a16="http://schemas.microsoft.com/office/drawing/2014/main" id="{3F5305E0-0704-4953-977C-3E5D24981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8533" r="5380" b="7675"/>
          <a:stretch/>
        </p:blipFill>
        <p:spPr bwMode="auto">
          <a:xfrm>
            <a:off x="2881406" y="1633288"/>
            <a:ext cx="2319688" cy="12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OTO: Od jutri naprej novi bankovci za 100 in 200 evrov">
            <a:extLst>
              <a:ext uri="{FF2B5EF4-FFF2-40B4-BE49-F238E27FC236}">
                <a16:creationId xmlns:a16="http://schemas.microsoft.com/office/drawing/2014/main" id="{68FBC07C-E556-41EF-9E08-2C146B4B3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8533" r="5380" b="7675"/>
          <a:stretch/>
        </p:blipFill>
        <p:spPr bwMode="auto">
          <a:xfrm>
            <a:off x="415734" y="3429000"/>
            <a:ext cx="2319688" cy="12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OTO: Od jutri naprej novi bankovci za 100 in 200 evrov">
            <a:extLst>
              <a:ext uri="{FF2B5EF4-FFF2-40B4-BE49-F238E27FC236}">
                <a16:creationId xmlns:a16="http://schemas.microsoft.com/office/drawing/2014/main" id="{E4D88AA4-456C-4000-81EA-7F789887B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8533" r="5380" b="7675"/>
          <a:stretch/>
        </p:blipFill>
        <p:spPr bwMode="auto">
          <a:xfrm>
            <a:off x="2802394" y="3442487"/>
            <a:ext cx="2319688" cy="12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OTO: Od jutri naprej novi bankovci za 100 in 200 evrov">
            <a:extLst>
              <a:ext uri="{FF2B5EF4-FFF2-40B4-BE49-F238E27FC236}">
                <a16:creationId xmlns:a16="http://schemas.microsoft.com/office/drawing/2014/main" id="{BFD6DEC5-0979-40AE-BE50-B8343A4E0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8533" r="5380" b="7675"/>
          <a:stretch/>
        </p:blipFill>
        <p:spPr bwMode="auto">
          <a:xfrm>
            <a:off x="415734" y="4644673"/>
            <a:ext cx="2319688" cy="12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OTO: Od jutri naprej novi bankovci za 100 in 200 evrov">
            <a:extLst>
              <a:ext uri="{FF2B5EF4-FFF2-40B4-BE49-F238E27FC236}">
                <a16:creationId xmlns:a16="http://schemas.microsoft.com/office/drawing/2014/main" id="{DE3AA6BC-DA70-4191-A621-5B8D1B934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8533" r="5380" b="7675"/>
          <a:stretch/>
        </p:blipFill>
        <p:spPr bwMode="auto">
          <a:xfrm>
            <a:off x="2802394" y="4714985"/>
            <a:ext cx="2319688" cy="12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OTO: Od jutri naprej novi bankovci za 100 in 200 evrov">
            <a:extLst>
              <a:ext uri="{FF2B5EF4-FFF2-40B4-BE49-F238E27FC236}">
                <a16:creationId xmlns:a16="http://schemas.microsoft.com/office/drawing/2014/main" id="{3D911460-C64A-4653-9D79-4C9477DF3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8533" r="5380" b="7675"/>
          <a:stretch/>
        </p:blipFill>
        <p:spPr bwMode="auto">
          <a:xfrm>
            <a:off x="5189054" y="4745798"/>
            <a:ext cx="2319688" cy="12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li je račun 1000 evrov. Eurobankovci. Vrste eurobankovcev">
            <a:extLst>
              <a:ext uri="{FF2B5EF4-FFF2-40B4-BE49-F238E27FC236}">
                <a16:creationId xmlns:a16="http://schemas.microsoft.com/office/drawing/2014/main" id="{F763EBB1-E7ED-498F-B8E2-FA49E1065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521" y="3652745"/>
            <a:ext cx="1512526" cy="7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li je račun 1000 evrov. Eurobankovci. Vrste eurobankovcev">
            <a:extLst>
              <a:ext uri="{FF2B5EF4-FFF2-40B4-BE49-F238E27FC236}">
                <a16:creationId xmlns:a16="http://schemas.microsoft.com/office/drawing/2014/main" id="{EC47C051-765B-4C99-BA7C-5BBAD7D31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680" y="5456024"/>
            <a:ext cx="1512526" cy="7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62363F0C-0021-495A-A38E-DFD189188138}"/>
              </a:ext>
            </a:extLst>
          </p:cNvPr>
          <p:cNvSpPr txBox="1">
            <a:spLocks/>
          </p:cNvSpPr>
          <p:nvPr/>
        </p:nvSpPr>
        <p:spPr bwMode="gray">
          <a:xfrm>
            <a:off x="7044293" y="616938"/>
            <a:ext cx="4929771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>
                <a:solidFill>
                  <a:schemeClr val="tx1"/>
                </a:solidFill>
              </a:rPr>
              <a:t>224 – dvesto štiriindvajset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6552DC2-34A3-4C9F-BC18-35220ED97A5B}"/>
              </a:ext>
            </a:extLst>
          </p:cNvPr>
          <p:cNvSpPr txBox="1">
            <a:spLocks/>
          </p:cNvSpPr>
          <p:nvPr/>
        </p:nvSpPr>
        <p:spPr bwMode="gray">
          <a:xfrm>
            <a:off x="741203" y="6180378"/>
            <a:ext cx="6670250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>
                <a:solidFill>
                  <a:schemeClr val="tx1"/>
                </a:solidFill>
              </a:rPr>
              <a:t>552 – petsto dvainpetdeset</a:t>
            </a:r>
          </a:p>
        </p:txBody>
      </p:sp>
      <p:pic>
        <p:nvPicPr>
          <p:cNvPr id="22" name="Picture 2" descr="Ali je račun 1000 evrov. Eurobankovci. Vrste eurobankovcev">
            <a:extLst>
              <a:ext uri="{FF2B5EF4-FFF2-40B4-BE49-F238E27FC236}">
                <a16:creationId xmlns:a16="http://schemas.microsoft.com/office/drawing/2014/main" id="{EAA6F36F-A441-458B-8409-CBC26E767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67" y="2264285"/>
            <a:ext cx="1512526" cy="7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li je račun 1000 evrov. Eurobankovci. Vrste eurobankovcev">
            <a:extLst>
              <a:ext uri="{FF2B5EF4-FFF2-40B4-BE49-F238E27FC236}">
                <a16:creationId xmlns:a16="http://schemas.microsoft.com/office/drawing/2014/main" id="{895485C2-6EE7-4C59-A4B5-3B593BE1D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841" y="3681335"/>
            <a:ext cx="1512526" cy="7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Ali je račun 1000 evrov. Eurobankovci. Vrste eurobankovcev">
            <a:extLst>
              <a:ext uri="{FF2B5EF4-FFF2-40B4-BE49-F238E27FC236}">
                <a16:creationId xmlns:a16="http://schemas.microsoft.com/office/drawing/2014/main" id="{C2904E26-A56F-4E2C-812D-80FFD0CD8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330" y="4534409"/>
            <a:ext cx="1512526" cy="7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li je račun 1000 evrov. Eurobankovci. Vrste eurobankovcev">
            <a:extLst>
              <a:ext uri="{FF2B5EF4-FFF2-40B4-BE49-F238E27FC236}">
                <a16:creationId xmlns:a16="http://schemas.microsoft.com/office/drawing/2014/main" id="{90D04B51-9CA4-43F0-B571-FB406D029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330" y="5428407"/>
            <a:ext cx="1512526" cy="7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ovanec: 1 Euro (Slovenija) (2007-danes Evro (obtočni)) WCC:km74">
            <a:extLst>
              <a:ext uri="{FF2B5EF4-FFF2-40B4-BE49-F238E27FC236}">
                <a16:creationId xmlns:a16="http://schemas.microsoft.com/office/drawing/2014/main" id="{54C6EE6D-E058-403D-B3CE-D8E2B835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362" y="1522331"/>
            <a:ext cx="694479" cy="6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Kovanec: 1 Euro (Slovenija) (2007-danes Evro (obtočni)) WCC:km74">
            <a:extLst>
              <a:ext uri="{FF2B5EF4-FFF2-40B4-BE49-F238E27FC236}">
                <a16:creationId xmlns:a16="http://schemas.microsoft.com/office/drawing/2014/main" id="{929A7AD4-638A-4024-ABA6-AA8FA4318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330" y="1521200"/>
            <a:ext cx="694479" cy="6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Kovanec: 1 Euro (Slovenija) (2007-danes Evro (obtočni)) WCC:km74">
            <a:extLst>
              <a:ext uri="{FF2B5EF4-FFF2-40B4-BE49-F238E27FC236}">
                <a16:creationId xmlns:a16="http://schemas.microsoft.com/office/drawing/2014/main" id="{7F90364D-FC22-4D68-9398-8979D8734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888" y="1512562"/>
            <a:ext cx="694479" cy="6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Kovanec: 1 Euro (Slovenija) (2007-danes Evro (obtočni)) WCC:km74">
            <a:extLst>
              <a:ext uri="{FF2B5EF4-FFF2-40B4-BE49-F238E27FC236}">
                <a16:creationId xmlns:a16="http://schemas.microsoft.com/office/drawing/2014/main" id="{028ACF7A-55EF-45E4-878F-83B8C5063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446" y="1529414"/>
            <a:ext cx="694479" cy="6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Kovanec: 1 Euro (Slovenija) (2007-danes Evro (obtočni)) WCC:km74">
            <a:extLst>
              <a:ext uri="{FF2B5EF4-FFF2-40B4-BE49-F238E27FC236}">
                <a16:creationId xmlns:a16="http://schemas.microsoft.com/office/drawing/2014/main" id="{DDD44810-E962-41C7-8566-37DD6AB09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76" y="4555917"/>
            <a:ext cx="694479" cy="6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Kovanec: 1 Euro (Slovenija) (2007-danes Evro (obtočni)) WCC:km74">
            <a:extLst>
              <a:ext uri="{FF2B5EF4-FFF2-40B4-BE49-F238E27FC236}">
                <a16:creationId xmlns:a16="http://schemas.microsoft.com/office/drawing/2014/main" id="{8D148EFF-15DC-456A-904F-A7EF6CFC5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444" y="4580318"/>
            <a:ext cx="694479" cy="6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0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CF6A-CBE5-4C97-BF95-4908EBF5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32306"/>
            <a:ext cx="8761413" cy="706964"/>
          </a:xfrm>
        </p:spPr>
        <p:txBody>
          <a:bodyPr/>
          <a:lstStyle/>
          <a:p>
            <a:r>
              <a:rPr lang="sl-SI" dirty="0"/>
              <a:t>Katero število je prikazano na pozicijskem računalu: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CD28A-E77C-4F74-9EC6-30D20E9F2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Picture 23">
            <a:extLst>
              <a:ext uri="{FF2B5EF4-FFF2-40B4-BE49-F238E27FC236}">
                <a16:creationId xmlns:a16="http://schemas.microsoft.com/office/drawing/2014/main" id="{C3F979E7-6982-4DE7-BBE4-D32E9A5F3F9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6015"/>
          <a:stretch/>
        </p:blipFill>
        <p:spPr bwMode="auto">
          <a:xfrm>
            <a:off x="1164579" y="2130566"/>
            <a:ext cx="2448272" cy="1766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5D1517C-29D3-4CDD-94FB-F4E2196386CE}"/>
              </a:ext>
            </a:extLst>
          </p:cNvPr>
          <p:cNvSpPr/>
          <p:nvPr/>
        </p:nvSpPr>
        <p:spPr>
          <a:xfrm>
            <a:off x="1944303" y="3224463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D07DE1-1DC6-48B6-8351-C89F6A74E526}"/>
              </a:ext>
            </a:extLst>
          </p:cNvPr>
          <p:cNvSpPr/>
          <p:nvPr/>
        </p:nvSpPr>
        <p:spPr>
          <a:xfrm>
            <a:off x="1944303" y="3092116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33C818-AA86-4971-847D-59CE180F487B}"/>
              </a:ext>
            </a:extLst>
          </p:cNvPr>
          <p:cNvSpPr/>
          <p:nvPr/>
        </p:nvSpPr>
        <p:spPr>
          <a:xfrm>
            <a:off x="1944303" y="2956160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Picture 23">
            <a:extLst>
              <a:ext uri="{FF2B5EF4-FFF2-40B4-BE49-F238E27FC236}">
                <a16:creationId xmlns:a16="http://schemas.microsoft.com/office/drawing/2014/main" id="{2DAE2204-F0E2-4CD2-8F9F-7531F46BB1C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6015"/>
          <a:stretch/>
        </p:blipFill>
        <p:spPr bwMode="auto">
          <a:xfrm>
            <a:off x="4871864" y="2072815"/>
            <a:ext cx="2448272" cy="1766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2256184-5354-4447-AC1A-330297609BB6}"/>
              </a:ext>
            </a:extLst>
          </p:cNvPr>
          <p:cNvSpPr/>
          <p:nvPr/>
        </p:nvSpPr>
        <p:spPr>
          <a:xfrm>
            <a:off x="5648425" y="3169117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5DA9C18-E89A-4754-BDF1-B42C1F3EA3E7}"/>
              </a:ext>
            </a:extLst>
          </p:cNvPr>
          <p:cNvSpPr/>
          <p:nvPr/>
        </p:nvSpPr>
        <p:spPr>
          <a:xfrm>
            <a:off x="5648425" y="3017519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06C2D1-1845-4953-B75C-A6529507A6E8}"/>
              </a:ext>
            </a:extLst>
          </p:cNvPr>
          <p:cNvSpPr/>
          <p:nvPr/>
        </p:nvSpPr>
        <p:spPr>
          <a:xfrm>
            <a:off x="5648425" y="2868328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9C77B5-8407-4A0C-8325-707B4B6DF883}"/>
              </a:ext>
            </a:extLst>
          </p:cNvPr>
          <p:cNvSpPr/>
          <p:nvPr/>
        </p:nvSpPr>
        <p:spPr>
          <a:xfrm>
            <a:off x="5648425" y="2725152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8B984B-F708-4036-87CB-22F777963A8B}"/>
              </a:ext>
            </a:extLst>
          </p:cNvPr>
          <p:cNvSpPr/>
          <p:nvPr/>
        </p:nvSpPr>
        <p:spPr>
          <a:xfrm>
            <a:off x="5648425" y="2579251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Picture 23">
            <a:extLst>
              <a:ext uri="{FF2B5EF4-FFF2-40B4-BE49-F238E27FC236}">
                <a16:creationId xmlns:a16="http://schemas.microsoft.com/office/drawing/2014/main" id="{212823DA-DF17-443F-94E2-80E00B83520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6015"/>
          <a:stretch/>
        </p:blipFill>
        <p:spPr bwMode="auto">
          <a:xfrm>
            <a:off x="8225367" y="2154627"/>
            <a:ext cx="2448272" cy="1766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B7993FF-286F-47C4-B4B0-0EB0A6A224D8}"/>
              </a:ext>
            </a:extLst>
          </p:cNvPr>
          <p:cNvSpPr/>
          <p:nvPr/>
        </p:nvSpPr>
        <p:spPr>
          <a:xfrm>
            <a:off x="8975786" y="3253244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B4D235A-8F60-4848-80DD-659AE84DB79F}"/>
              </a:ext>
            </a:extLst>
          </p:cNvPr>
          <p:cNvSpPr/>
          <p:nvPr/>
        </p:nvSpPr>
        <p:spPr>
          <a:xfrm>
            <a:off x="8975786" y="3111271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B252DB-40FB-4D01-BC85-43E972BF8F2C}"/>
              </a:ext>
            </a:extLst>
          </p:cNvPr>
          <p:cNvSpPr/>
          <p:nvPr/>
        </p:nvSpPr>
        <p:spPr>
          <a:xfrm>
            <a:off x="8975786" y="2955282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5" name="Picture 23">
            <a:extLst>
              <a:ext uri="{FF2B5EF4-FFF2-40B4-BE49-F238E27FC236}">
                <a16:creationId xmlns:a16="http://schemas.microsoft.com/office/drawing/2014/main" id="{7FBA8F1F-9F8A-4655-AE67-E4994984923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6015"/>
          <a:stretch/>
        </p:blipFill>
        <p:spPr bwMode="auto">
          <a:xfrm>
            <a:off x="1832588" y="4598552"/>
            <a:ext cx="2448272" cy="1766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E7A8D684-F0E8-4F94-91FC-651E368B5529}"/>
              </a:ext>
            </a:extLst>
          </p:cNvPr>
          <p:cNvSpPr/>
          <p:nvPr/>
        </p:nvSpPr>
        <p:spPr>
          <a:xfrm>
            <a:off x="2587592" y="5697753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7" name="Picture 23">
            <a:extLst>
              <a:ext uri="{FF2B5EF4-FFF2-40B4-BE49-F238E27FC236}">
                <a16:creationId xmlns:a16="http://schemas.microsoft.com/office/drawing/2014/main" id="{F575CD18-B612-4B98-B6A7-780CA124576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6015"/>
          <a:stretch/>
        </p:blipFill>
        <p:spPr bwMode="auto">
          <a:xfrm>
            <a:off x="5035864" y="4629032"/>
            <a:ext cx="2448272" cy="1766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3">
            <a:extLst>
              <a:ext uri="{FF2B5EF4-FFF2-40B4-BE49-F238E27FC236}">
                <a16:creationId xmlns:a16="http://schemas.microsoft.com/office/drawing/2014/main" id="{CD13A0B0-4351-4A82-8C58-013473F7D3E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2" t="6015"/>
          <a:stretch/>
        </p:blipFill>
        <p:spPr bwMode="auto">
          <a:xfrm>
            <a:off x="8380272" y="4598552"/>
            <a:ext cx="2448272" cy="1766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19CDD329-C5EF-4F6A-A55C-30063933DB94}"/>
              </a:ext>
            </a:extLst>
          </p:cNvPr>
          <p:cNvSpPr/>
          <p:nvPr/>
        </p:nvSpPr>
        <p:spPr>
          <a:xfrm>
            <a:off x="5802429" y="5706441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18DA371-9B2C-4832-B8E4-67BC3141205A}"/>
              </a:ext>
            </a:extLst>
          </p:cNvPr>
          <p:cNvSpPr/>
          <p:nvPr/>
        </p:nvSpPr>
        <p:spPr>
          <a:xfrm>
            <a:off x="5802429" y="5570751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E520DC0-6BE2-4DB9-868C-8DCD1C057ACE}"/>
              </a:ext>
            </a:extLst>
          </p:cNvPr>
          <p:cNvSpPr/>
          <p:nvPr/>
        </p:nvSpPr>
        <p:spPr>
          <a:xfrm>
            <a:off x="5802429" y="5428197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5291AC6-BF2C-4F05-8024-13F1630AC413}"/>
              </a:ext>
            </a:extLst>
          </p:cNvPr>
          <p:cNvSpPr/>
          <p:nvPr/>
        </p:nvSpPr>
        <p:spPr>
          <a:xfrm>
            <a:off x="5785505" y="5280670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717EFFC-E6E5-49C7-A550-AD4C7F481123}"/>
              </a:ext>
            </a:extLst>
          </p:cNvPr>
          <p:cNvSpPr/>
          <p:nvPr/>
        </p:nvSpPr>
        <p:spPr>
          <a:xfrm>
            <a:off x="9129790" y="5687440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68B01D6-57FA-44DB-B5A8-7BADD53C9914}"/>
              </a:ext>
            </a:extLst>
          </p:cNvPr>
          <p:cNvSpPr/>
          <p:nvPr/>
        </p:nvSpPr>
        <p:spPr>
          <a:xfrm>
            <a:off x="1944303" y="2823811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EA10F80-A26B-42A2-AE6B-1FC221C180A8}"/>
              </a:ext>
            </a:extLst>
          </p:cNvPr>
          <p:cNvSpPr/>
          <p:nvPr/>
        </p:nvSpPr>
        <p:spPr>
          <a:xfrm>
            <a:off x="2469787" y="3224367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F658EDF-43B0-42AC-856A-33BC6BC9BD52}"/>
              </a:ext>
            </a:extLst>
          </p:cNvPr>
          <p:cNvSpPr/>
          <p:nvPr/>
        </p:nvSpPr>
        <p:spPr>
          <a:xfrm>
            <a:off x="2488604" y="3076840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EB98C13-6CE3-4076-8F4F-2A3D6E60A383}"/>
              </a:ext>
            </a:extLst>
          </p:cNvPr>
          <p:cNvSpPr/>
          <p:nvPr/>
        </p:nvSpPr>
        <p:spPr>
          <a:xfrm>
            <a:off x="6182998" y="3169117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9022966-D2AC-4C78-BB1C-F9CC87CB5780}"/>
              </a:ext>
            </a:extLst>
          </p:cNvPr>
          <p:cNvSpPr/>
          <p:nvPr/>
        </p:nvSpPr>
        <p:spPr>
          <a:xfrm>
            <a:off x="5631501" y="2455973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1A42452-1E0D-419A-AF08-80E3372787D6}"/>
              </a:ext>
            </a:extLst>
          </p:cNvPr>
          <p:cNvSpPr/>
          <p:nvPr/>
        </p:nvSpPr>
        <p:spPr>
          <a:xfrm>
            <a:off x="5632383" y="2321846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97C7AE6-3D5A-41FB-B935-6279FD720105}"/>
              </a:ext>
            </a:extLst>
          </p:cNvPr>
          <p:cNvSpPr/>
          <p:nvPr/>
        </p:nvSpPr>
        <p:spPr>
          <a:xfrm>
            <a:off x="9552580" y="3236493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300458A-45BB-4E7B-BABC-7FE12B494F6F}"/>
              </a:ext>
            </a:extLst>
          </p:cNvPr>
          <p:cNvSpPr/>
          <p:nvPr/>
        </p:nvSpPr>
        <p:spPr>
          <a:xfrm>
            <a:off x="3120682" y="5688837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5D9AB2A-71C3-42A7-801D-4D676DD53566}"/>
              </a:ext>
            </a:extLst>
          </p:cNvPr>
          <p:cNvSpPr/>
          <p:nvPr/>
        </p:nvSpPr>
        <p:spPr>
          <a:xfrm>
            <a:off x="2583252" y="5570751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354538C-246D-4D75-9B88-EDC25F459798}"/>
              </a:ext>
            </a:extLst>
          </p:cNvPr>
          <p:cNvSpPr/>
          <p:nvPr/>
        </p:nvSpPr>
        <p:spPr>
          <a:xfrm>
            <a:off x="3120682" y="5552687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9CA20D7-99DE-41E6-998A-0CFE518BDA1B}"/>
              </a:ext>
            </a:extLst>
          </p:cNvPr>
          <p:cNvSpPr/>
          <p:nvPr/>
        </p:nvSpPr>
        <p:spPr>
          <a:xfrm>
            <a:off x="3120682" y="5425250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3CD6740-E22F-4FB4-B5C6-10F320F130DC}"/>
              </a:ext>
            </a:extLst>
          </p:cNvPr>
          <p:cNvSpPr/>
          <p:nvPr/>
        </p:nvSpPr>
        <p:spPr>
          <a:xfrm>
            <a:off x="3120682" y="5297813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C134D44-F364-4E89-AEAD-A2C8718AA171}"/>
              </a:ext>
            </a:extLst>
          </p:cNvPr>
          <p:cNvSpPr/>
          <p:nvPr/>
        </p:nvSpPr>
        <p:spPr>
          <a:xfrm>
            <a:off x="3120682" y="5176766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110F0CA-07B3-4B67-8E9D-35B69902F05E}"/>
              </a:ext>
            </a:extLst>
          </p:cNvPr>
          <p:cNvSpPr/>
          <p:nvPr/>
        </p:nvSpPr>
        <p:spPr>
          <a:xfrm>
            <a:off x="6335519" y="5730283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BABF9FF-5CB4-4A11-93F2-6DE4A73830E9}"/>
              </a:ext>
            </a:extLst>
          </p:cNvPr>
          <p:cNvSpPr/>
          <p:nvPr/>
        </p:nvSpPr>
        <p:spPr>
          <a:xfrm>
            <a:off x="6346256" y="5597528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25CB0FD-4B9E-4FF5-86B2-A39A7E754CF6}"/>
              </a:ext>
            </a:extLst>
          </p:cNvPr>
          <p:cNvSpPr/>
          <p:nvPr/>
        </p:nvSpPr>
        <p:spPr>
          <a:xfrm>
            <a:off x="6356993" y="5486683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D94C676-EE14-4B0B-92BB-594B20837D77}"/>
              </a:ext>
            </a:extLst>
          </p:cNvPr>
          <p:cNvSpPr/>
          <p:nvPr/>
        </p:nvSpPr>
        <p:spPr>
          <a:xfrm>
            <a:off x="9540199" y="3101740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8EA03151-3E8F-4AE7-9C23-1A3B237CE974}"/>
              </a:ext>
            </a:extLst>
          </p:cNvPr>
          <p:cNvSpPr/>
          <p:nvPr/>
        </p:nvSpPr>
        <p:spPr>
          <a:xfrm>
            <a:off x="2595612" y="5443749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6E6BD41-DFD4-4D65-BD14-236237580441}"/>
              </a:ext>
            </a:extLst>
          </p:cNvPr>
          <p:cNvSpPr/>
          <p:nvPr/>
        </p:nvSpPr>
        <p:spPr>
          <a:xfrm>
            <a:off x="5785505" y="5154677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2E463F5E-5FB9-4669-B6DE-14E84E193276}"/>
              </a:ext>
            </a:extLst>
          </p:cNvPr>
          <p:cNvSpPr/>
          <p:nvPr/>
        </p:nvSpPr>
        <p:spPr>
          <a:xfrm>
            <a:off x="6356993" y="5318939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0942347-2372-40C4-BA49-7755DF4D7BB6}"/>
              </a:ext>
            </a:extLst>
          </p:cNvPr>
          <p:cNvSpPr/>
          <p:nvPr/>
        </p:nvSpPr>
        <p:spPr>
          <a:xfrm>
            <a:off x="9706584" y="5685815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89CAE04-F61E-4A59-911B-CB0DC373DD53}"/>
              </a:ext>
            </a:extLst>
          </p:cNvPr>
          <p:cNvSpPr/>
          <p:nvPr/>
        </p:nvSpPr>
        <p:spPr>
          <a:xfrm>
            <a:off x="3029203" y="3213997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8F88257-D88E-402D-85F7-F93EF5BCAACB}"/>
              </a:ext>
            </a:extLst>
          </p:cNvPr>
          <p:cNvSpPr/>
          <p:nvPr/>
        </p:nvSpPr>
        <p:spPr>
          <a:xfrm>
            <a:off x="6737435" y="3185867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F25C201-E7FB-45B4-B1CE-496AC69CACBD}"/>
              </a:ext>
            </a:extLst>
          </p:cNvPr>
          <p:cNvSpPr/>
          <p:nvPr/>
        </p:nvSpPr>
        <p:spPr>
          <a:xfrm>
            <a:off x="6726481" y="3029669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834DD08-3D75-4560-BF59-75A14AF53AC7}"/>
              </a:ext>
            </a:extLst>
          </p:cNvPr>
          <p:cNvSpPr/>
          <p:nvPr/>
        </p:nvSpPr>
        <p:spPr>
          <a:xfrm>
            <a:off x="6717283" y="2874803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F2A6273-9483-4CAE-85A2-18923EF454B7}"/>
              </a:ext>
            </a:extLst>
          </p:cNvPr>
          <p:cNvSpPr/>
          <p:nvPr/>
        </p:nvSpPr>
        <p:spPr>
          <a:xfrm>
            <a:off x="10105415" y="3233879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2CC185F-2728-4A82-9BC7-084CD66011E6}"/>
              </a:ext>
            </a:extLst>
          </p:cNvPr>
          <p:cNvSpPr/>
          <p:nvPr/>
        </p:nvSpPr>
        <p:spPr>
          <a:xfrm>
            <a:off x="10078649" y="3089614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CC9EC41-E9A0-48F6-B0D0-2CECC92807DE}"/>
              </a:ext>
            </a:extLst>
          </p:cNvPr>
          <p:cNvSpPr/>
          <p:nvPr/>
        </p:nvSpPr>
        <p:spPr>
          <a:xfrm>
            <a:off x="3713305" y="5681983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3C9BF0A-F60D-4A1E-98B9-2377207956AE}"/>
              </a:ext>
            </a:extLst>
          </p:cNvPr>
          <p:cNvSpPr/>
          <p:nvPr/>
        </p:nvSpPr>
        <p:spPr>
          <a:xfrm>
            <a:off x="3692961" y="5543085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40C2428-AFFD-4093-B530-42BB390BB8A1}"/>
              </a:ext>
            </a:extLst>
          </p:cNvPr>
          <p:cNvSpPr/>
          <p:nvPr/>
        </p:nvSpPr>
        <p:spPr>
          <a:xfrm>
            <a:off x="3713305" y="5400262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31DA0AB-DACE-45F9-AF0B-BB3F364396BB}"/>
              </a:ext>
            </a:extLst>
          </p:cNvPr>
          <p:cNvSpPr/>
          <p:nvPr/>
        </p:nvSpPr>
        <p:spPr>
          <a:xfrm>
            <a:off x="3693579" y="5270493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3D07AA4-7B1A-4A8D-97AF-7C74B3F5BC96}"/>
              </a:ext>
            </a:extLst>
          </p:cNvPr>
          <p:cNvSpPr/>
          <p:nvPr/>
        </p:nvSpPr>
        <p:spPr>
          <a:xfrm>
            <a:off x="3692961" y="5110180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F2242F1-D36A-4A49-A53C-3E49D1359E5B}"/>
              </a:ext>
            </a:extLst>
          </p:cNvPr>
          <p:cNvSpPr/>
          <p:nvPr/>
        </p:nvSpPr>
        <p:spPr>
          <a:xfrm>
            <a:off x="6923050" y="5701722"/>
            <a:ext cx="154004" cy="13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B17B863-5F5B-46D9-BFF8-424D94661F1C}"/>
              </a:ext>
            </a:extLst>
          </p:cNvPr>
          <p:cNvSpPr/>
          <p:nvPr/>
        </p:nvSpPr>
        <p:spPr>
          <a:xfrm flipV="1">
            <a:off x="10268098" y="5685815"/>
            <a:ext cx="163591" cy="148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267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7" grpId="0" animBg="1"/>
      <p:bldP spid="58" grpId="0" animBg="1"/>
      <p:bldP spid="59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54" grpId="0" animBg="1"/>
      <p:bldP spid="55" grpId="0" animBg="1"/>
      <p:bldP spid="56" grpId="0" animBg="1"/>
      <p:bldP spid="61" grpId="0" animBg="1"/>
      <p:bldP spid="64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103</TotalTime>
  <Words>257</Words>
  <Application>Microsoft Office PowerPoint</Application>
  <PresentationFormat>Widescreen</PresentationFormat>
  <Paragraphs>114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Števila do 1000</vt:lpstr>
      <vt:lpstr>Ponovimo Katero število je prikazano?</vt:lpstr>
      <vt:lpstr>Koliko denarja imamo?</vt:lpstr>
      <vt:lpstr>Katero število je prikazano na pozicijskem računalu:</vt:lpstr>
      <vt:lpstr>PowerPoint Presentation</vt:lpstr>
      <vt:lpstr>PowerPoint Presentation</vt:lpstr>
      <vt:lpstr>Katero število je prikazano?</vt:lpstr>
      <vt:lpstr>Koliko denarja imamo?</vt:lpstr>
      <vt:lpstr>Katero število je prikazano na pozicijskem računalu: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Števila do 1000</dc:title>
  <dc:creator>Vanja</dc:creator>
  <cp:lastModifiedBy>Vanja</cp:lastModifiedBy>
  <cp:revision>12</cp:revision>
  <dcterms:created xsi:type="dcterms:W3CDTF">2020-05-04T06:32:50Z</dcterms:created>
  <dcterms:modified xsi:type="dcterms:W3CDTF">2020-05-05T10:29:32Z</dcterms:modified>
</cp:coreProperties>
</file>