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5984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553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2253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3498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7602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8730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731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6529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877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795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2315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110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094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363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3385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344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513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C4975-DD4B-4933-8124-5C9ABC22DD5F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A2D99-781E-40B9-B37F-A94062E1975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9499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  <p:sldLayoutId id="2147484186" r:id="rId12"/>
    <p:sldLayoutId id="2147484187" r:id="rId13"/>
    <p:sldLayoutId id="2147484188" r:id="rId14"/>
    <p:sldLayoutId id="2147484189" r:id="rId15"/>
    <p:sldLayoutId id="2147484190" r:id="rId16"/>
    <p:sldLayoutId id="214748419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6F6B4-DC7B-4FAA-B5ED-E11C3E8B0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2843" y="1254472"/>
            <a:ext cx="8791575" cy="1494732"/>
          </a:xfrm>
        </p:spPr>
        <p:txBody>
          <a:bodyPr>
            <a:normAutofit/>
          </a:bodyPr>
          <a:lstStyle/>
          <a:p>
            <a:r>
              <a:rPr lang="sl-SI" sz="5400" dirty="0"/>
              <a:t>Ponovimo števila do 100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2D786-A8A7-4E45-9D39-07F9B3207F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9E4DEBE-3FCB-4EB3-ABC8-14BC2F2A5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374" y="3820327"/>
            <a:ext cx="3037673" cy="303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27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491C-66D4-49FA-BC96-F79262944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15" y="0"/>
            <a:ext cx="9905998" cy="1478570"/>
          </a:xfrm>
        </p:spPr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Števila lahko prikažemo tudi v stotični mreži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82C8CB8-3049-411E-83A7-4FA1CBE374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987765"/>
              </p:ext>
            </p:extLst>
          </p:nvPr>
        </p:nvGraphicFramePr>
        <p:xfrm>
          <a:off x="2684377" y="1862137"/>
          <a:ext cx="1803918" cy="1158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1959">
                  <a:extLst>
                    <a:ext uri="{9D8B030D-6E8A-4147-A177-3AD203B41FA5}">
                      <a16:colId xmlns:a16="http://schemas.microsoft.com/office/drawing/2014/main" val="967514566"/>
                    </a:ext>
                  </a:extLst>
                </a:gridCol>
                <a:gridCol w="901959">
                  <a:extLst>
                    <a:ext uri="{9D8B030D-6E8A-4147-A177-3AD203B41FA5}">
                      <a16:colId xmlns:a16="http://schemas.microsoft.com/office/drawing/2014/main" val="3084717524"/>
                    </a:ext>
                  </a:extLst>
                </a:gridCol>
              </a:tblGrid>
              <a:tr h="482675">
                <a:tc>
                  <a:txBody>
                    <a:bodyPr/>
                    <a:lstStyle/>
                    <a:p>
                      <a:pPr algn="ctr"/>
                      <a:r>
                        <a:rPr lang="sl-SI" sz="3200" b="1" dirty="0">
                          <a:solidFill>
                            <a:srgbClr val="F37D3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816774"/>
                  </a:ext>
                </a:extLst>
              </a:tr>
              <a:tr h="482675">
                <a:tc>
                  <a:txBody>
                    <a:bodyPr/>
                    <a:lstStyle/>
                    <a:p>
                      <a:pPr algn="ctr"/>
                      <a:r>
                        <a:rPr lang="sl-SI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68202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3C78084-5204-4E53-960F-DC12BEBC7F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050" t="4158" r="1233" b="2775"/>
          <a:stretch/>
        </p:blipFill>
        <p:spPr>
          <a:xfrm>
            <a:off x="4899259" y="1826042"/>
            <a:ext cx="3647975" cy="3635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47FE970-5A48-414E-A319-B1AE5228E995}"/>
              </a:ext>
            </a:extLst>
          </p:cNvPr>
          <p:cNvSpPr txBox="1">
            <a:spLocks/>
          </p:cNvSpPr>
          <p:nvPr/>
        </p:nvSpPr>
        <p:spPr>
          <a:xfrm>
            <a:off x="1106510" y="1954891"/>
            <a:ext cx="1295383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36 =</a:t>
            </a:r>
          </a:p>
        </p:txBody>
      </p:sp>
    </p:spTree>
    <p:extLst>
      <p:ext uri="{BB962C8B-B14F-4D97-AF65-F5344CB8AC3E}">
        <p14:creationId xmlns:p14="http://schemas.microsoft.com/office/powerpoint/2010/main" val="290382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6086-D3DC-463F-8299-C05BEB54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18" y="179573"/>
            <a:ext cx="9905998" cy="1478570"/>
          </a:xfrm>
        </p:spPr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Katero število je to? Napiši v zvezek.</a:t>
            </a:r>
            <a:b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D9AD8-308A-4F31-90A7-E39BEC786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134DE5-8480-4C42-98C1-1DCAF09CD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632" y="1304933"/>
            <a:ext cx="771371" cy="4248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F77CC9-1154-47D1-BDF7-8FD48A185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318" y="1304933"/>
            <a:ext cx="771371" cy="42481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951A58-0287-43C7-816E-A6C2FC2664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631388" y="4885656"/>
            <a:ext cx="657225" cy="6169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2DEAEA-6742-4E2E-AE69-2DD5B2CE8D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359592" y="4885656"/>
            <a:ext cx="657225" cy="616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6A2088-D502-4ED8-8D4B-2784F38D82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337162" y="4257957"/>
            <a:ext cx="657225" cy="6169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C007239-B473-4D04-811B-C052A9788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004" y="1304932"/>
            <a:ext cx="771371" cy="42481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8DE248-65A9-44DC-ACED-6DBC66D6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946" y="1304932"/>
            <a:ext cx="771371" cy="42481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014D38-5747-4FBD-95AF-0FE93F720E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644202" y="4250613"/>
            <a:ext cx="657225" cy="61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5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6086-D3DC-463F-8299-C05BEB54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18" y="179573"/>
            <a:ext cx="9905998" cy="1478570"/>
          </a:xfrm>
        </p:spPr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Katero število je to? Napiši v zvezek.</a:t>
            </a:r>
            <a:b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7951A58-0287-43C7-816E-A6C2FC2664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6685415" y="4885656"/>
            <a:ext cx="657225" cy="6169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2DEAEA-6742-4E2E-AE69-2DD5B2CE8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7359592" y="4885656"/>
            <a:ext cx="657225" cy="616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6A2088-D502-4ED8-8D4B-2784F38D82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7337162" y="4257957"/>
            <a:ext cx="657225" cy="6169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C007239-B473-4D04-811B-C052A9788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004" y="1304932"/>
            <a:ext cx="771371" cy="42481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8DE248-65A9-44DC-ACED-6DBC66D69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217" y="1304931"/>
            <a:ext cx="771371" cy="42481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014D38-5747-4FBD-95AF-0FE93F720E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6644202" y="4250613"/>
            <a:ext cx="657225" cy="6169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EC5EA3-2017-44CA-9E78-2C0E21AA08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8035026" y="4268658"/>
            <a:ext cx="657225" cy="6169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BFA4A34-15CE-4374-93BE-C2E5E0B7B9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8035026" y="4885656"/>
            <a:ext cx="657225" cy="6169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A6FD580-7EDC-4D24-8C19-7BADAF8804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8710460" y="4257957"/>
            <a:ext cx="657225" cy="616998"/>
          </a:xfrm>
          <a:prstGeom prst="rect">
            <a:avLst/>
          </a:prstGeom>
        </p:spPr>
      </p:pic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C078BB81-7122-4420-A4DD-2B3DE06A3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815" t="10033" b="-1"/>
          <a:stretch/>
        </p:blipFill>
        <p:spPr>
          <a:xfrm>
            <a:off x="8700233" y="4885656"/>
            <a:ext cx="657224" cy="61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1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6086-D3DC-463F-8299-C05BEB54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18" y="179573"/>
            <a:ext cx="9905998" cy="1478570"/>
          </a:xfrm>
        </p:spPr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Katero število je to? Napiši v zvezek.</a:t>
            </a:r>
            <a:b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6A2088-D502-4ED8-8D4B-2784F38D82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7337162" y="4257957"/>
            <a:ext cx="657225" cy="6169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C007239-B473-4D04-811B-C052A9788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004" y="1304932"/>
            <a:ext cx="771371" cy="42481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8DE248-65A9-44DC-ACED-6DBC66D69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217" y="1304931"/>
            <a:ext cx="771371" cy="42481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014D38-5747-4FBD-95AF-0FE93F720E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6644202" y="4250613"/>
            <a:ext cx="657225" cy="6169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EC5EA3-2017-44CA-9E78-2C0E21AA08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8035026" y="4268658"/>
            <a:ext cx="657225" cy="6169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BFA4A34-15CE-4374-93BE-C2E5E0B7B9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9315499" y="4257957"/>
            <a:ext cx="657225" cy="6169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A6FD580-7EDC-4D24-8C19-7BADAF8804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8710460" y="4257957"/>
            <a:ext cx="657225" cy="6169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22A38A1-F14F-4032-AEF2-3A0F24148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709" y="1304931"/>
            <a:ext cx="771371" cy="42481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8A6CF51-0352-4309-A0C7-AD17A420E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501" y="1316959"/>
            <a:ext cx="771371" cy="424813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D7A6012-2715-498A-91D6-9490AB403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209" y="1345834"/>
            <a:ext cx="771371" cy="424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3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6086-D3DC-463F-8299-C05BEB54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18" y="179573"/>
            <a:ext cx="9905998" cy="1478570"/>
          </a:xfrm>
        </p:spPr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Katero število je to? Napiši v zvezek.</a:t>
            </a:r>
            <a:b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6A2088-D502-4ED8-8D4B-2784F38D82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7337162" y="4257957"/>
            <a:ext cx="657225" cy="6169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C007239-B473-4D04-811B-C052A9788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004" y="1304932"/>
            <a:ext cx="771371" cy="42481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8DE248-65A9-44DC-ACED-6DBC66D69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217" y="1304931"/>
            <a:ext cx="771371" cy="42481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EC5EA3-2017-44CA-9E78-2C0E21AA08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8035026" y="4268658"/>
            <a:ext cx="657225" cy="6169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BFA4A34-15CE-4374-93BE-C2E5E0B7B9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9382473" y="4257957"/>
            <a:ext cx="657225" cy="6169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A6FD580-7EDC-4D24-8C19-7BADAF8804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8710460" y="4257957"/>
            <a:ext cx="657225" cy="6169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22A38A1-F14F-4032-AEF2-3A0F24148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709" y="1304931"/>
            <a:ext cx="771371" cy="42481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8A6CF51-0352-4309-A0C7-AD17A420E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6501" y="1316959"/>
            <a:ext cx="771371" cy="424813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D7A6012-2715-498A-91D6-9490AB403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209" y="1345834"/>
            <a:ext cx="771371" cy="424813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F283A77-8410-49A6-9989-6596AF73F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838" y="1345834"/>
            <a:ext cx="771371" cy="42481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BE9042A-15D0-4F73-B9E1-65475F43D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99" y="1345834"/>
            <a:ext cx="771371" cy="424813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58DB0E4-3940-4D59-A178-AB7B1BA4C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939" y="1304930"/>
            <a:ext cx="771371" cy="4248131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22386D8-FED2-4916-8380-FDC1A2CFD0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7377801" y="3651660"/>
            <a:ext cx="657225" cy="61699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9831B84-809A-4357-8EF2-088CB3C6E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8054975" y="3651660"/>
            <a:ext cx="657225" cy="6169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F56F749-F27B-401F-A5A7-07159BDE14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8732149" y="3651660"/>
            <a:ext cx="657225" cy="61699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7B7D7E0-B333-45C6-BAB4-01673CC1F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5" t="10033" b="-1"/>
          <a:stretch/>
        </p:blipFill>
        <p:spPr>
          <a:xfrm>
            <a:off x="9359757" y="3651660"/>
            <a:ext cx="657225" cy="61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33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6086-D3DC-463F-8299-C05BEB54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18" y="179573"/>
            <a:ext cx="9905998" cy="1478570"/>
          </a:xfrm>
        </p:spPr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Katero število je to? Napiši v zvezek.</a:t>
            </a:r>
            <a:b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C007239-B473-4D04-811B-C052A9788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004" y="1304932"/>
            <a:ext cx="771371" cy="42481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8DE248-65A9-44DC-ACED-6DBC66D6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217" y="1304931"/>
            <a:ext cx="771371" cy="424813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22A38A1-F14F-4032-AEF2-3A0F24148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709" y="1304931"/>
            <a:ext cx="771371" cy="42481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8A6CF51-0352-4309-A0C7-AD17A420E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01" y="1316959"/>
            <a:ext cx="771371" cy="424813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D7A6012-2715-498A-91D6-9490AB403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209" y="1345834"/>
            <a:ext cx="771371" cy="424813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F283A77-8410-49A6-9989-6596AF73F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838" y="1345834"/>
            <a:ext cx="771371" cy="424813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58DB0E4-3940-4D59-A178-AB7B1BA4C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6939" y="1304930"/>
            <a:ext cx="771371" cy="424813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F56F749-F27B-401F-A5A7-07159BDE14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717229" y="4758565"/>
            <a:ext cx="657225" cy="61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3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1B9BE-E7C0-4DD9-B7F2-154089817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Napiši, koliko desetic (D) in enic (E) ima število: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48916-51B0-452D-9ED7-46AC55EAA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18" y="2097088"/>
            <a:ext cx="3026326" cy="35417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64 = 6 D 4 E</a:t>
            </a:r>
          </a:p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25 =</a:t>
            </a:r>
          </a:p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98 = </a:t>
            </a:r>
          </a:p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54 =</a:t>
            </a:r>
          </a:p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86 =</a:t>
            </a:r>
          </a:p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12 =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15B13D-92EB-4614-B3C5-D55D2336C25B}"/>
              </a:ext>
            </a:extLst>
          </p:cNvPr>
          <p:cNvSpPr txBox="1">
            <a:spLocks/>
          </p:cNvSpPr>
          <p:nvPr/>
        </p:nvSpPr>
        <p:spPr>
          <a:xfrm>
            <a:off x="6304549" y="2097088"/>
            <a:ext cx="3026326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87 =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40 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67 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74 =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33 =</a:t>
            </a:r>
          </a:p>
        </p:txBody>
      </p:sp>
    </p:spTree>
    <p:extLst>
      <p:ext uri="{BB962C8B-B14F-4D97-AF65-F5344CB8AC3E}">
        <p14:creationId xmlns:p14="http://schemas.microsoft.com/office/powerpoint/2010/main" val="345436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E90B37D9-E392-4DD1-848F-486B85977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9402" y="691539"/>
            <a:ext cx="752686" cy="41792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C1E3A7-4B60-4564-9B8B-04ADCF00FC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832722" y="4297427"/>
            <a:ext cx="657225" cy="6169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188621-3655-40DF-B700-DE5F638A3B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717" y="654512"/>
            <a:ext cx="771371" cy="42481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DF2DF1-A652-4A9B-B466-C2BF97E4393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5862" b="20000"/>
          <a:stretch/>
        </p:blipFill>
        <p:spPr>
          <a:xfrm>
            <a:off x="5581372" y="415288"/>
            <a:ext cx="5120681" cy="43599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7D62CF-7779-46C8-9156-EC6E1E3908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6475" y="415287"/>
            <a:ext cx="5235577" cy="439040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1745250-63AE-4F7E-9005-06BC8B0DDF19}"/>
              </a:ext>
            </a:extLst>
          </p:cNvPr>
          <p:cNvSpPr txBox="1"/>
          <p:nvPr/>
        </p:nvSpPr>
        <p:spPr>
          <a:xfrm>
            <a:off x="721895" y="4985315"/>
            <a:ext cx="109318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l-SI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= 1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F303C-04FC-4CF3-8E06-4EE460E73ED8}"/>
              </a:ext>
            </a:extLst>
          </p:cNvPr>
          <p:cNvSpPr txBox="1"/>
          <p:nvPr/>
        </p:nvSpPr>
        <p:spPr>
          <a:xfrm>
            <a:off x="2116966" y="4952282"/>
            <a:ext cx="2051366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l-SI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= 10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l-SI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7C609C-952D-44AC-A1A5-BD321B9D3E49}"/>
              </a:ext>
            </a:extLst>
          </p:cNvPr>
          <p:cNvSpPr txBox="1"/>
          <p:nvPr/>
        </p:nvSpPr>
        <p:spPr>
          <a:xfrm>
            <a:off x="3030773" y="3316028"/>
            <a:ext cx="2051366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l-SI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= 10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l-SI" sz="2000" dirty="0">
                <a:solidFill>
                  <a:srgbClr val="F37D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sl-SI" sz="2000" b="1" dirty="0">
                <a:solidFill>
                  <a:srgbClr val="F37D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8C8B28-6A19-45AF-AC57-6D464F6BC431}"/>
              </a:ext>
            </a:extLst>
          </p:cNvPr>
          <p:cNvSpPr txBox="1"/>
          <p:nvPr/>
        </p:nvSpPr>
        <p:spPr>
          <a:xfrm>
            <a:off x="6938916" y="4894096"/>
            <a:ext cx="218211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= 100 E</a:t>
            </a:r>
            <a:r>
              <a:rPr lang="sl-SI" dirty="0">
                <a:solidFill>
                  <a:srgbClr val="F37D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 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A2EB5C-6A7E-4823-B3EF-94E89C5CD5AB}"/>
              </a:ext>
            </a:extLst>
          </p:cNvPr>
          <p:cNvSpPr txBox="1"/>
          <p:nvPr/>
        </p:nvSpPr>
        <p:spPr>
          <a:xfrm>
            <a:off x="6931481" y="4902643"/>
            <a:ext cx="3319424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l-SI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= 100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l-SI" sz="2000" dirty="0">
                <a:solidFill>
                  <a:srgbClr val="F37D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 </a:t>
            </a:r>
            <a:r>
              <a:rPr lang="sl-SI" sz="2000" b="1" dirty="0">
                <a:solidFill>
                  <a:srgbClr val="F37D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l-SI" sz="2000" dirty="0">
                <a:solidFill>
                  <a:srgbClr val="F37D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sl-SI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sl-SI" sz="2000" b="1" dirty="0">
              <a:solidFill>
                <a:srgbClr val="F37D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1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F92D-6D06-48BB-B810-844B54B2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177" y="-369831"/>
            <a:ext cx="9905998" cy="1478570"/>
          </a:xfrm>
        </p:spPr>
        <p:txBody>
          <a:bodyPr>
            <a:normAutofit/>
          </a:bodyPr>
          <a:lstStyle/>
          <a:p>
            <a:r>
              <a:rPr lang="sl-SI" sz="4000" cap="non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Števila bomo ponazorili in predstavili: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28F0B-4247-4B88-B7E9-69636211E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663" y="876091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s ploščami          </a:t>
            </a:r>
            <a:r>
              <a:rPr lang="sl-SI" b="1" dirty="0">
                <a:solidFill>
                  <a:schemeClr val="accent1"/>
                </a:solidFill>
                <a:effectLst/>
              </a:rPr>
              <a:t>S</a:t>
            </a:r>
            <a:endParaRPr lang="sl-SI" b="1" dirty="0">
              <a:solidFill>
                <a:srgbClr val="0070C0"/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D1616D-62BD-453A-A68A-E443176AF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35" y="1449230"/>
            <a:ext cx="5235577" cy="43904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740DCA-93C2-4AFA-9EF9-233A33EB2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990" y="1520366"/>
            <a:ext cx="771371" cy="4248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09E552-95BF-4B9B-A3BF-E4AFD0CC07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815" t="10033" b="-1"/>
          <a:stretch/>
        </p:blipFill>
        <p:spPr>
          <a:xfrm>
            <a:off x="9899719" y="1566145"/>
            <a:ext cx="657225" cy="61699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61DAD9A-75A8-42BC-A459-CAF2D912B579}"/>
              </a:ext>
            </a:extLst>
          </p:cNvPr>
          <p:cNvCxnSpPr/>
          <p:nvPr/>
        </p:nvCxnSpPr>
        <p:spPr>
          <a:xfrm>
            <a:off x="2646947" y="1183907"/>
            <a:ext cx="616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B166AB-D7F8-479E-80AA-AEEA92E6AA04}"/>
              </a:ext>
            </a:extLst>
          </p:cNvPr>
          <p:cNvCxnSpPr/>
          <p:nvPr/>
        </p:nvCxnSpPr>
        <p:spPr>
          <a:xfrm>
            <a:off x="7095204" y="1172677"/>
            <a:ext cx="616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2EB7C4-5FDC-4522-B31E-C8CA13CFD298}"/>
              </a:ext>
            </a:extLst>
          </p:cNvPr>
          <p:cNvCxnSpPr/>
          <p:nvPr/>
        </p:nvCxnSpPr>
        <p:spPr>
          <a:xfrm>
            <a:off x="10104337" y="1188718"/>
            <a:ext cx="616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5ED4E7-F61B-415E-BE71-1DE28730D655}"/>
              </a:ext>
            </a:extLst>
          </p:cNvPr>
          <p:cNvSpPr txBox="1">
            <a:spLocks/>
          </p:cNvSpPr>
          <p:nvPr/>
        </p:nvSpPr>
        <p:spPr>
          <a:xfrm>
            <a:off x="5868526" y="876091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s stolpci           </a:t>
            </a:r>
            <a:r>
              <a:rPr lang="sl-SI" b="1" dirty="0">
                <a:solidFill>
                  <a:srgbClr val="F37D3B"/>
                </a:solidFill>
                <a:effectLst/>
              </a:rPr>
              <a:t>D</a:t>
            </a:r>
            <a:endParaRPr lang="sl-SI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192E1BB-6B11-476F-8DA7-7F2E8957D879}"/>
              </a:ext>
            </a:extLst>
          </p:cNvPr>
          <p:cNvSpPr txBox="1">
            <a:spLocks/>
          </p:cNvSpPr>
          <p:nvPr/>
        </p:nvSpPr>
        <p:spPr>
          <a:xfrm>
            <a:off x="8735653" y="876091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dirty="0"/>
              <a:t>s kockami          </a:t>
            </a:r>
            <a:r>
              <a:rPr lang="sl-SI" b="1" dirty="0">
                <a:solidFill>
                  <a:srgbClr val="0070C0"/>
                </a:solidFill>
                <a:effectLst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674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6086-D3DC-463F-8299-C05BEB54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18" y="179573"/>
            <a:ext cx="9905998" cy="1478570"/>
          </a:xfrm>
        </p:spPr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Katero število je to?</a:t>
            </a:r>
            <a:b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D9AD8-308A-4F31-90A7-E39BEC786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125F7-25D3-4291-A83A-6EE86797E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108" y="1304934"/>
            <a:ext cx="771371" cy="42481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134DE5-8480-4C42-98C1-1DCAF09CD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632" y="1304933"/>
            <a:ext cx="771371" cy="4248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F77CC9-1154-47D1-BDF7-8FD48A185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318" y="1304933"/>
            <a:ext cx="771371" cy="42481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BDCBA6-9637-426D-89B2-B3045A8F6E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4963928" y="4867611"/>
            <a:ext cx="657225" cy="616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529A46-0A0C-4A42-B259-A7696FAC38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5702964" y="4867611"/>
            <a:ext cx="657225" cy="6169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951A58-0287-43C7-816E-A6C2FC2664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470875" y="4867611"/>
            <a:ext cx="657225" cy="6169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2DEAEA-6742-4E2E-AE69-2DD5B2CE8D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238786" y="4867611"/>
            <a:ext cx="657225" cy="616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6A2088-D502-4ED8-8D4B-2784F38D82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8046574" y="4867611"/>
            <a:ext cx="657225" cy="61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5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2A3A-ADCE-4227-8CE1-3B1F8B20E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755" y="3500695"/>
            <a:ext cx="2480110" cy="1478570"/>
          </a:xfrm>
        </p:spPr>
        <p:txBody>
          <a:bodyPr>
            <a:normAutofit fontScale="90000"/>
          </a:bodyPr>
          <a:lstStyle/>
          <a:p>
            <a:r>
              <a:rPr lang="sl-SI" sz="4000" cap="none" dirty="0">
                <a:latin typeface="Arial" panose="020B0604020202020204" pitchFamily="34" charset="0"/>
                <a:cs typeface="Arial" panose="020B0604020202020204" pitchFamily="34" charset="0"/>
              </a:rPr>
              <a:t>To število je:</a:t>
            </a:r>
            <a:b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28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sl-SI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37D1A97-6696-4FEB-ADD0-ABFCF41F1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334338"/>
              </p:ext>
            </p:extLst>
          </p:nvPr>
        </p:nvGraphicFramePr>
        <p:xfrm>
          <a:off x="356135" y="705146"/>
          <a:ext cx="7902341" cy="591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0144">
                  <a:extLst>
                    <a:ext uri="{9D8B030D-6E8A-4147-A177-3AD203B41FA5}">
                      <a16:colId xmlns:a16="http://schemas.microsoft.com/office/drawing/2014/main" val="3049419208"/>
                    </a:ext>
                  </a:extLst>
                </a:gridCol>
                <a:gridCol w="2499817">
                  <a:extLst>
                    <a:ext uri="{9D8B030D-6E8A-4147-A177-3AD203B41FA5}">
                      <a16:colId xmlns:a16="http://schemas.microsoft.com/office/drawing/2014/main" val="2706052583"/>
                    </a:ext>
                  </a:extLst>
                </a:gridCol>
                <a:gridCol w="2962380">
                  <a:extLst>
                    <a:ext uri="{9D8B030D-6E8A-4147-A177-3AD203B41FA5}">
                      <a16:colId xmlns:a16="http://schemas.microsoft.com/office/drawing/2014/main" val="1059431426"/>
                    </a:ext>
                  </a:extLst>
                </a:gridCol>
              </a:tblGrid>
              <a:tr h="470426"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rgbClr val="00B050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rgbClr val="F37D3B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rgbClr val="0070C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20728"/>
                  </a:ext>
                </a:extLst>
              </a:tr>
              <a:tr h="2324460">
                <a:tc>
                  <a:txBody>
                    <a:bodyPr/>
                    <a:lstStyle/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79362"/>
                  </a:ext>
                </a:extLst>
              </a:tr>
              <a:tr h="2573509">
                <a:tc>
                  <a:txBody>
                    <a:bodyPr/>
                    <a:lstStyle/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9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9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59653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7CBBACF-8FEE-4F55-AD0A-34366E24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654" y="1376631"/>
            <a:ext cx="385685" cy="21240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19363B-A9B4-48EA-A71B-5FE5C43BD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636" y="1376631"/>
            <a:ext cx="385685" cy="2124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00C07C-A6AA-496E-A98E-C82A927C4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756" y="1376631"/>
            <a:ext cx="385685" cy="21240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3B86FF-16DA-4CE6-9862-B8870A63882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021558" y="2490259"/>
            <a:ext cx="461117" cy="43289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85C953-9B1B-4D20-9C95-2BBD60ABE5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512872" y="2490260"/>
            <a:ext cx="461117" cy="4328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B49EE1-3CDC-44D1-8BBC-BD3FD5AC7B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019914" y="2490261"/>
            <a:ext cx="461117" cy="4328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624D090-E839-446F-98B1-1D7F76163A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499663" y="2490258"/>
            <a:ext cx="461117" cy="4328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11670E0-24ED-4690-95A8-7A38CBD6C7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5455423" y="2490261"/>
            <a:ext cx="461117" cy="43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8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6086-D3DC-463F-8299-C05BEB54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18" y="179573"/>
            <a:ext cx="9905998" cy="1478570"/>
          </a:xfrm>
        </p:spPr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Katero število je to?</a:t>
            </a:r>
            <a:b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D9AD8-308A-4F31-90A7-E39BEC786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125F7-25D3-4291-A83A-6EE86797E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108" y="1304934"/>
            <a:ext cx="771371" cy="42481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134DE5-8480-4C42-98C1-1DCAF09CD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632" y="1304933"/>
            <a:ext cx="771371" cy="4248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F77CC9-1154-47D1-BDF7-8FD48A185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318" y="1304933"/>
            <a:ext cx="771371" cy="42481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951A58-0287-43C7-816E-A6C2FC2664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470875" y="4867611"/>
            <a:ext cx="657225" cy="6169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2DEAEA-6742-4E2E-AE69-2DD5B2CE8D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238786" y="4867611"/>
            <a:ext cx="657225" cy="616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6A2088-D502-4ED8-8D4B-2784F38D82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8046574" y="4867611"/>
            <a:ext cx="657225" cy="6169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A79F15-EF2A-4D8C-A083-6CA159434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183" y="1304933"/>
            <a:ext cx="771371" cy="42481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C007239-B473-4D04-811B-C052A9788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004" y="1304932"/>
            <a:ext cx="771371" cy="424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0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2A3A-ADCE-4227-8CE1-3B1F8B20E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755" y="3500695"/>
            <a:ext cx="2480110" cy="1478570"/>
          </a:xfrm>
        </p:spPr>
        <p:txBody>
          <a:bodyPr>
            <a:normAutofit fontScale="90000"/>
          </a:bodyPr>
          <a:lstStyle/>
          <a:p>
            <a:r>
              <a:rPr lang="sl-SI" sz="4000" cap="none" dirty="0">
                <a:latin typeface="Arial" panose="020B0604020202020204" pitchFamily="34" charset="0"/>
                <a:cs typeface="Arial" panose="020B0604020202020204" pitchFamily="34" charset="0"/>
              </a:rPr>
              <a:t>To število je:</a:t>
            </a:r>
            <a:b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2800" dirty="0"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endParaRPr lang="sl-SI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37D1A97-6696-4FEB-ADD0-ABFCF41F1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899171"/>
              </p:ext>
            </p:extLst>
          </p:nvPr>
        </p:nvGraphicFramePr>
        <p:xfrm>
          <a:off x="356135" y="705146"/>
          <a:ext cx="7902341" cy="591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0144">
                  <a:extLst>
                    <a:ext uri="{9D8B030D-6E8A-4147-A177-3AD203B41FA5}">
                      <a16:colId xmlns:a16="http://schemas.microsoft.com/office/drawing/2014/main" val="3049419208"/>
                    </a:ext>
                  </a:extLst>
                </a:gridCol>
                <a:gridCol w="2499817">
                  <a:extLst>
                    <a:ext uri="{9D8B030D-6E8A-4147-A177-3AD203B41FA5}">
                      <a16:colId xmlns:a16="http://schemas.microsoft.com/office/drawing/2014/main" val="2706052583"/>
                    </a:ext>
                  </a:extLst>
                </a:gridCol>
                <a:gridCol w="2962380">
                  <a:extLst>
                    <a:ext uri="{9D8B030D-6E8A-4147-A177-3AD203B41FA5}">
                      <a16:colId xmlns:a16="http://schemas.microsoft.com/office/drawing/2014/main" val="1059431426"/>
                    </a:ext>
                  </a:extLst>
                </a:gridCol>
              </a:tblGrid>
              <a:tr h="470426"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rgbClr val="00B050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rgbClr val="F37D3B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rgbClr val="0070C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20728"/>
                  </a:ext>
                </a:extLst>
              </a:tr>
              <a:tr h="2324460">
                <a:tc>
                  <a:txBody>
                    <a:bodyPr/>
                    <a:lstStyle/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79362"/>
                  </a:ext>
                </a:extLst>
              </a:tr>
              <a:tr h="2573509">
                <a:tc>
                  <a:txBody>
                    <a:bodyPr/>
                    <a:lstStyle/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9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9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59653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7CBBACF-8FEE-4F55-AD0A-34366E24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654" y="1376631"/>
            <a:ext cx="385685" cy="21240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19363B-A9B4-48EA-A71B-5FE5C43BD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426" y="1376631"/>
            <a:ext cx="385685" cy="2124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00C07C-A6AA-496E-A98E-C82A927C4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475" y="1376631"/>
            <a:ext cx="385685" cy="21240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85C953-9B1B-4D20-9C95-2BBD60ABE5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512872" y="2490260"/>
            <a:ext cx="461117" cy="4328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B49EE1-3CDC-44D1-8BBC-BD3FD5AC7B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019914" y="2490261"/>
            <a:ext cx="461117" cy="4328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11670E0-24ED-4690-95A8-7A38CBD6C7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005830" y="2490260"/>
            <a:ext cx="461117" cy="4328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1E9463-6C71-4CB0-8F12-4B9563D66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914" y="1376631"/>
            <a:ext cx="385685" cy="212406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92C906B-6E66-47EA-B8F4-5BF9D686D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141" y="1376631"/>
            <a:ext cx="385685" cy="212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7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6086-D3DC-463F-8299-C05BEB54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18" y="179573"/>
            <a:ext cx="9905998" cy="1478570"/>
          </a:xfrm>
        </p:spPr>
        <p:txBody>
          <a:bodyPr/>
          <a:lstStyle/>
          <a:p>
            <a: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  <a:t>Katero število je to?</a:t>
            </a:r>
            <a:br>
              <a:rPr lang="sl-SI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D9AD8-308A-4F31-90A7-E39BEC786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125F7-25D3-4291-A83A-6EE86797E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108" y="1304934"/>
            <a:ext cx="771371" cy="42481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134DE5-8480-4C42-98C1-1DCAF09CDF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632" y="1304933"/>
            <a:ext cx="771371" cy="4248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F77CC9-1154-47D1-BDF7-8FD48A185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318" y="1304933"/>
            <a:ext cx="771371" cy="42481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951A58-0287-43C7-816E-A6C2FC2664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631388" y="4885656"/>
            <a:ext cx="657225" cy="6169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2DEAEA-6742-4E2E-AE69-2DD5B2CE8D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359592" y="4885656"/>
            <a:ext cx="657225" cy="616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6A2088-D502-4ED8-8D4B-2784F38D82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8046574" y="4867611"/>
            <a:ext cx="657225" cy="6169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A79F15-EF2A-4D8C-A083-6CA159434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183" y="1304933"/>
            <a:ext cx="771371" cy="42481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C007239-B473-4D04-811B-C052A9788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004" y="1304932"/>
            <a:ext cx="771371" cy="424813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D2A873B-2822-4FB7-A01C-D9CA7FA74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78" y="1304931"/>
            <a:ext cx="771371" cy="424813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8DE248-65A9-44DC-ACED-6DBC66D6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217" y="1304931"/>
            <a:ext cx="771371" cy="42481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014D38-5747-4FBD-95AF-0FE93F720E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8745021" y="4867611"/>
            <a:ext cx="657225" cy="61699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E50BEE0-A41A-40D9-9E40-6659D176A3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9443468" y="4867611"/>
            <a:ext cx="657225" cy="61699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333DA73-9C04-4816-A451-BF81831860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10116487" y="4867611"/>
            <a:ext cx="655388" cy="61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4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2A3A-ADCE-4227-8CE1-3B1F8B20E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755" y="3500695"/>
            <a:ext cx="2480110" cy="1478570"/>
          </a:xfrm>
        </p:spPr>
        <p:txBody>
          <a:bodyPr>
            <a:normAutofit fontScale="90000"/>
          </a:bodyPr>
          <a:lstStyle/>
          <a:p>
            <a:r>
              <a:rPr lang="sl-SI" sz="4000" cap="none" dirty="0">
                <a:latin typeface="Arial" panose="020B0604020202020204" pitchFamily="34" charset="0"/>
                <a:cs typeface="Arial" panose="020B0604020202020204" pitchFamily="34" charset="0"/>
              </a:rPr>
              <a:t>To število je:</a:t>
            </a:r>
            <a:b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2800" dirty="0"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endParaRPr lang="sl-SI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37D1A97-6696-4FEB-ADD0-ABFCF41F1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712456"/>
              </p:ext>
            </p:extLst>
          </p:nvPr>
        </p:nvGraphicFramePr>
        <p:xfrm>
          <a:off x="356135" y="705146"/>
          <a:ext cx="7902341" cy="591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98307">
                  <a:extLst>
                    <a:ext uri="{9D8B030D-6E8A-4147-A177-3AD203B41FA5}">
                      <a16:colId xmlns:a16="http://schemas.microsoft.com/office/drawing/2014/main" val="3049419208"/>
                    </a:ext>
                  </a:extLst>
                </a:gridCol>
                <a:gridCol w="2841654">
                  <a:extLst>
                    <a:ext uri="{9D8B030D-6E8A-4147-A177-3AD203B41FA5}">
                      <a16:colId xmlns:a16="http://schemas.microsoft.com/office/drawing/2014/main" val="2706052583"/>
                    </a:ext>
                  </a:extLst>
                </a:gridCol>
                <a:gridCol w="2962380">
                  <a:extLst>
                    <a:ext uri="{9D8B030D-6E8A-4147-A177-3AD203B41FA5}">
                      <a16:colId xmlns:a16="http://schemas.microsoft.com/office/drawing/2014/main" val="1059431426"/>
                    </a:ext>
                  </a:extLst>
                </a:gridCol>
              </a:tblGrid>
              <a:tr h="470426"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rgbClr val="00B050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rgbClr val="F37D3B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>
                          <a:solidFill>
                            <a:srgbClr val="0070C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20728"/>
                  </a:ext>
                </a:extLst>
              </a:tr>
              <a:tr h="2324460">
                <a:tc>
                  <a:txBody>
                    <a:bodyPr/>
                    <a:lstStyle/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79362"/>
                  </a:ext>
                </a:extLst>
              </a:tr>
              <a:tr h="2573509">
                <a:tc>
                  <a:txBody>
                    <a:bodyPr/>
                    <a:lstStyle/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9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9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59653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7CBBACF-8FEE-4F55-AD0A-34366E24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721" y="1393198"/>
            <a:ext cx="385685" cy="21240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19363B-A9B4-48EA-A71B-5FE5C43BD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880" y="1393198"/>
            <a:ext cx="385685" cy="21240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00C07C-A6AA-496E-A98E-C82A927C4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002" y="1393198"/>
            <a:ext cx="385685" cy="21240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E85C953-9B1B-4D20-9C95-2BBD60ABE5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512872" y="2490260"/>
            <a:ext cx="461117" cy="4328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B49EE1-3CDC-44D1-8BBC-BD3FD5AC7B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019914" y="2490261"/>
            <a:ext cx="461117" cy="4328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11670E0-24ED-4690-95A8-7A38CBD6C7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7005830" y="2490260"/>
            <a:ext cx="461117" cy="4328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1E9463-6C71-4CB0-8F12-4B9563D66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914" y="1376631"/>
            <a:ext cx="385685" cy="212406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92C906B-6E66-47EA-B8F4-5BF9D686D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58" y="1393198"/>
            <a:ext cx="385685" cy="212406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A224C78-3221-4789-995B-73872E6C6E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973989" y="2939477"/>
            <a:ext cx="461117" cy="43289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A044603-72F5-4020-8258-58C66E31A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481031" y="2939477"/>
            <a:ext cx="461117" cy="43289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9F08258-C549-4FD9-A66D-6526FA0BF7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15" t="10033" b="-1"/>
          <a:stretch/>
        </p:blipFill>
        <p:spPr>
          <a:xfrm>
            <a:off x="6002862" y="2939476"/>
            <a:ext cx="461117" cy="43289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32A29EC-DF0D-48B7-91C4-4BD15E2D5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687" y="1376631"/>
            <a:ext cx="385685" cy="212406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C406465-1E4B-41E1-98E7-BEC14D5AA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869" y="1393198"/>
            <a:ext cx="385685" cy="212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5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74</TotalTime>
  <Words>215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Circuit</vt:lpstr>
      <vt:lpstr>Ponovimo števila do 100</vt:lpstr>
      <vt:lpstr>PowerPoint Presentation</vt:lpstr>
      <vt:lpstr>Števila bomo ponazorili in predstavili:</vt:lpstr>
      <vt:lpstr>Katero število je to? </vt:lpstr>
      <vt:lpstr>To število je:   35</vt:lpstr>
      <vt:lpstr>Katero število je to? </vt:lpstr>
      <vt:lpstr>To število je:   53</vt:lpstr>
      <vt:lpstr>Katero število je to? </vt:lpstr>
      <vt:lpstr>To število je:   76</vt:lpstr>
      <vt:lpstr>Števila lahko prikažemo tudi v stotični mreži</vt:lpstr>
      <vt:lpstr>Katero število je to? Napiši v zvezek. </vt:lpstr>
      <vt:lpstr>Katero število je to? Napiši v zvezek. </vt:lpstr>
      <vt:lpstr>Katero število je to? Napiši v zvezek. </vt:lpstr>
      <vt:lpstr>Katero število je to? Napiši v zvezek. </vt:lpstr>
      <vt:lpstr>Katero število je to? Napiši v zvezek. </vt:lpstr>
      <vt:lpstr>Napiši, koliko desetic (D) in enic (E) ima število: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Ponovimo števila do 100</dc:title>
  <dc:creator>Vanja</dc:creator>
  <cp:lastModifiedBy>Vanja</cp:lastModifiedBy>
  <cp:revision>8</cp:revision>
  <dcterms:created xsi:type="dcterms:W3CDTF">2020-04-22T19:29:23Z</dcterms:created>
  <dcterms:modified xsi:type="dcterms:W3CDTF">2020-04-22T20:43:43Z</dcterms:modified>
</cp:coreProperties>
</file>