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14" y="1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l-S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l-SI"/>
          </a:p>
        </p:txBody>
      </p:sp>
      <p:sp>
        <p:nvSpPr>
          <p:cNvPr id="4" name="Date Placeholder 3"/>
          <p:cNvSpPr>
            <a:spLocks noGrp="1"/>
          </p:cNvSpPr>
          <p:nvPr>
            <p:ph type="dt" sz="half" idx="10"/>
          </p:nvPr>
        </p:nvSpPr>
        <p:spPr/>
        <p:txBody>
          <a:bodyPr/>
          <a:lstStyle/>
          <a:p>
            <a:fld id="{470818F1-0FC9-4825-B45E-BA8BDA2D9280}" type="datetimeFigureOut">
              <a:rPr lang="sl-SI" smtClean="0"/>
              <a:t>23. 03. 2020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263DEEAE-ED62-4941-8ACE-33F950862902}" type="slidenum">
              <a:rPr lang="sl-SI" smtClean="0"/>
              <a:t>‹#›</a:t>
            </a:fld>
            <a:endParaRPr lang="sl-SI"/>
          </a:p>
        </p:txBody>
      </p:sp>
    </p:spTree>
    <p:extLst>
      <p:ext uri="{BB962C8B-B14F-4D97-AF65-F5344CB8AC3E}">
        <p14:creationId xmlns:p14="http://schemas.microsoft.com/office/powerpoint/2010/main" val="4099487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p:cNvSpPr>
            <a:spLocks noGrp="1"/>
          </p:cNvSpPr>
          <p:nvPr>
            <p:ph type="dt" sz="half" idx="10"/>
          </p:nvPr>
        </p:nvSpPr>
        <p:spPr/>
        <p:txBody>
          <a:bodyPr/>
          <a:lstStyle/>
          <a:p>
            <a:fld id="{470818F1-0FC9-4825-B45E-BA8BDA2D9280}" type="datetimeFigureOut">
              <a:rPr lang="sl-SI" smtClean="0"/>
              <a:t>23. 03. 2020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263DEEAE-ED62-4941-8ACE-33F950862902}" type="slidenum">
              <a:rPr lang="sl-SI" smtClean="0"/>
              <a:t>‹#›</a:t>
            </a:fld>
            <a:endParaRPr lang="sl-SI"/>
          </a:p>
        </p:txBody>
      </p:sp>
    </p:spTree>
    <p:extLst>
      <p:ext uri="{BB962C8B-B14F-4D97-AF65-F5344CB8AC3E}">
        <p14:creationId xmlns:p14="http://schemas.microsoft.com/office/powerpoint/2010/main" val="2020209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p:cNvSpPr>
            <a:spLocks noGrp="1"/>
          </p:cNvSpPr>
          <p:nvPr>
            <p:ph type="dt" sz="half" idx="10"/>
          </p:nvPr>
        </p:nvSpPr>
        <p:spPr/>
        <p:txBody>
          <a:bodyPr/>
          <a:lstStyle/>
          <a:p>
            <a:fld id="{470818F1-0FC9-4825-B45E-BA8BDA2D9280}" type="datetimeFigureOut">
              <a:rPr lang="sl-SI" smtClean="0"/>
              <a:t>23. 03. 2020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263DEEAE-ED62-4941-8ACE-33F950862902}" type="slidenum">
              <a:rPr lang="sl-SI" smtClean="0"/>
              <a:t>‹#›</a:t>
            </a:fld>
            <a:endParaRPr lang="sl-SI"/>
          </a:p>
        </p:txBody>
      </p:sp>
    </p:spTree>
    <p:extLst>
      <p:ext uri="{BB962C8B-B14F-4D97-AF65-F5344CB8AC3E}">
        <p14:creationId xmlns:p14="http://schemas.microsoft.com/office/powerpoint/2010/main" val="249286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p:cNvSpPr>
            <a:spLocks noGrp="1"/>
          </p:cNvSpPr>
          <p:nvPr>
            <p:ph type="dt" sz="half" idx="10"/>
          </p:nvPr>
        </p:nvSpPr>
        <p:spPr/>
        <p:txBody>
          <a:bodyPr/>
          <a:lstStyle/>
          <a:p>
            <a:fld id="{470818F1-0FC9-4825-B45E-BA8BDA2D9280}" type="datetimeFigureOut">
              <a:rPr lang="sl-SI" smtClean="0"/>
              <a:t>23. 03. 2020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263DEEAE-ED62-4941-8ACE-33F950862902}" type="slidenum">
              <a:rPr lang="sl-SI" smtClean="0"/>
              <a:t>‹#›</a:t>
            </a:fld>
            <a:endParaRPr lang="sl-SI"/>
          </a:p>
        </p:txBody>
      </p:sp>
    </p:spTree>
    <p:extLst>
      <p:ext uri="{BB962C8B-B14F-4D97-AF65-F5344CB8AC3E}">
        <p14:creationId xmlns:p14="http://schemas.microsoft.com/office/powerpoint/2010/main" val="3452718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0818F1-0FC9-4825-B45E-BA8BDA2D9280}" type="datetimeFigureOut">
              <a:rPr lang="sl-SI" smtClean="0"/>
              <a:t>23. 03. 2020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263DEEAE-ED62-4941-8ACE-33F950862902}" type="slidenum">
              <a:rPr lang="sl-SI" smtClean="0"/>
              <a:t>‹#›</a:t>
            </a:fld>
            <a:endParaRPr lang="sl-SI"/>
          </a:p>
        </p:txBody>
      </p:sp>
    </p:spTree>
    <p:extLst>
      <p:ext uri="{BB962C8B-B14F-4D97-AF65-F5344CB8AC3E}">
        <p14:creationId xmlns:p14="http://schemas.microsoft.com/office/powerpoint/2010/main" val="4206590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p:cNvSpPr>
            <a:spLocks noGrp="1"/>
          </p:cNvSpPr>
          <p:nvPr>
            <p:ph type="dt" sz="half" idx="10"/>
          </p:nvPr>
        </p:nvSpPr>
        <p:spPr/>
        <p:txBody>
          <a:bodyPr/>
          <a:lstStyle/>
          <a:p>
            <a:fld id="{470818F1-0FC9-4825-B45E-BA8BDA2D9280}" type="datetimeFigureOut">
              <a:rPr lang="sl-SI" smtClean="0"/>
              <a:t>23. 03. 2020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263DEEAE-ED62-4941-8ACE-33F950862902}" type="slidenum">
              <a:rPr lang="sl-SI" smtClean="0"/>
              <a:t>‹#›</a:t>
            </a:fld>
            <a:endParaRPr lang="sl-SI"/>
          </a:p>
        </p:txBody>
      </p:sp>
    </p:spTree>
    <p:extLst>
      <p:ext uri="{BB962C8B-B14F-4D97-AF65-F5344CB8AC3E}">
        <p14:creationId xmlns:p14="http://schemas.microsoft.com/office/powerpoint/2010/main" val="872832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p:cNvSpPr>
            <a:spLocks noGrp="1"/>
          </p:cNvSpPr>
          <p:nvPr>
            <p:ph type="dt" sz="half" idx="10"/>
          </p:nvPr>
        </p:nvSpPr>
        <p:spPr/>
        <p:txBody>
          <a:bodyPr/>
          <a:lstStyle/>
          <a:p>
            <a:fld id="{470818F1-0FC9-4825-B45E-BA8BDA2D9280}" type="datetimeFigureOut">
              <a:rPr lang="sl-SI" smtClean="0"/>
              <a:t>23. 03. 2020</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263DEEAE-ED62-4941-8ACE-33F950862902}" type="slidenum">
              <a:rPr lang="sl-SI" smtClean="0"/>
              <a:t>‹#›</a:t>
            </a:fld>
            <a:endParaRPr lang="sl-SI"/>
          </a:p>
        </p:txBody>
      </p:sp>
    </p:spTree>
    <p:extLst>
      <p:ext uri="{BB962C8B-B14F-4D97-AF65-F5344CB8AC3E}">
        <p14:creationId xmlns:p14="http://schemas.microsoft.com/office/powerpoint/2010/main" val="2812329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Date Placeholder 2"/>
          <p:cNvSpPr>
            <a:spLocks noGrp="1"/>
          </p:cNvSpPr>
          <p:nvPr>
            <p:ph type="dt" sz="half" idx="10"/>
          </p:nvPr>
        </p:nvSpPr>
        <p:spPr/>
        <p:txBody>
          <a:bodyPr/>
          <a:lstStyle/>
          <a:p>
            <a:fld id="{470818F1-0FC9-4825-B45E-BA8BDA2D9280}" type="datetimeFigureOut">
              <a:rPr lang="sl-SI" smtClean="0"/>
              <a:t>23. 03. 2020</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263DEEAE-ED62-4941-8ACE-33F950862902}" type="slidenum">
              <a:rPr lang="sl-SI" smtClean="0"/>
              <a:t>‹#›</a:t>
            </a:fld>
            <a:endParaRPr lang="sl-SI"/>
          </a:p>
        </p:txBody>
      </p:sp>
    </p:spTree>
    <p:extLst>
      <p:ext uri="{BB962C8B-B14F-4D97-AF65-F5344CB8AC3E}">
        <p14:creationId xmlns:p14="http://schemas.microsoft.com/office/powerpoint/2010/main" val="1242655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0818F1-0FC9-4825-B45E-BA8BDA2D9280}" type="datetimeFigureOut">
              <a:rPr lang="sl-SI" smtClean="0"/>
              <a:t>23. 03. 2020</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263DEEAE-ED62-4941-8ACE-33F950862902}" type="slidenum">
              <a:rPr lang="sl-SI" smtClean="0"/>
              <a:t>‹#›</a:t>
            </a:fld>
            <a:endParaRPr lang="sl-SI"/>
          </a:p>
        </p:txBody>
      </p:sp>
    </p:spTree>
    <p:extLst>
      <p:ext uri="{BB962C8B-B14F-4D97-AF65-F5344CB8AC3E}">
        <p14:creationId xmlns:p14="http://schemas.microsoft.com/office/powerpoint/2010/main" val="1020205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70818F1-0FC9-4825-B45E-BA8BDA2D9280}" type="datetimeFigureOut">
              <a:rPr lang="sl-SI" smtClean="0"/>
              <a:t>23. 03. 2020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263DEEAE-ED62-4941-8ACE-33F950862902}" type="slidenum">
              <a:rPr lang="sl-SI" smtClean="0"/>
              <a:t>‹#›</a:t>
            </a:fld>
            <a:endParaRPr lang="sl-SI"/>
          </a:p>
        </p:txBody>
      </p:sp>
    </p:spTree>
    <p:extLst>
      <p:ext uri="{BB962C8B-B14F-4D97-AF65-F5344CB8AC3E}">
        <p14:creationId xmlns:p14="http://schemas.microsoft.com/office/powerpoint/2010/main" val="64819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70818F1-0FC9-4825-B45E-BA8BDA2D9280}" type="datetimeFigureOut">
              <a:rPr lang="sl-SI" smtClean="0"/>
              <a:t>23. 03. 2020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263DEEAE-ED62-4941-8ACE-33F950862902}" type="slidenum">
              <a:rPr lang="sl-SI" smtClean="0"/>
              <a:t>‹#›</a:t>
            </a:fld>
            <a:endParaRPr lang="sl-SI"/>
          </a:p>
        </p:txBody>
      </p:sp>
    </p:spTree>
    <p:extLst>
      <p:ext uri="{BB962C8B-B14F-4D97-AF65-F5344CB8AC3E}">
        <p14:creationId xmlns:p14="http://schemas.microsoft.com/office/powerpoint/2010/main" val="3679265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sl-SI"/>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0818F1-0FC9-4825-B45E-BA8BDA2D9280}" type="datetimeFigureOut">
              <a:rPr lang="sl-SI" smtClean="0"/>
              <a:t>23. 03. 2020</a:t>
            </a:fld>
            <a:endParaRPr lang="sl-S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DEEAE-ED62-4941-8ACE-33F950862902}" type="slidenum">
              <a:rPr lang="sl-SI" smtClean="0"/>
              <a:t>‹#›</a:t>
            </a:fld>
            <a:endParaRPr lang="sl-SI"/>
          </a:p>
        </p:txBody>
      </p:sp>
    </p:spTree>
    <p:extLst>
      <p:ext uri="{BB962C8B-B14F-4D97-AF65-F5344CB8AC3E}">
        <p14:creationId xmlns:p14="http://schemas.microsoft.com/office/powerpoint/2010/main" val="651386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Ou8xMB0Bu5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l-SI" b="1" dirty="0">
                <a:latin typeface="Arial" panose="020B0604020202020204" pitchFamily="34" charset="0"/>
                <a:cs typeface="Arial" panose="020B0604020202020204" pitchFamily="34" charset="0"/>
              </a:rPr>
              <a:t>ČAJ </a:t>
            </a:r>
            <a:r>
              <a:rPr lang="sl-SI" b="1" dirty="0"/>
              <a:t> </a:t>
            </a:r>
          </a:p>
        </p:txBody>
      </p:sp>
      <p:sp>
        <p:nvSpPr>
          <p:cNvPr id="3" name="Subtitle 2"/>
          <p:cNvSpPr>
            <a:spLocks noGrp="1"/>
          </p:cNvSpPr>
          <p:nvPr>
            <p:ph type="subTitle" idx="1"/>
          </p:nvPr>
        </p:nvSpPr>
        <p:spPr/>
        <p:txBody>
          <a:bodyPr/>
          <a:lstStyle/>
          <a:p>
            <a:endParaRPr lang="sl-SI"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088" y="4149080"/>
            <a:ext cx="2581275" cy="177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836712"/>
            <a:ext cx="2543175" cy="1800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28208" y="2891780"/>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528" y="1329893"/>
            <a:ext cx="2619375"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51920" y="3963341"/>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02697" y="258330"/>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04647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latin typeface="Arial" panose="020B0604020202020204" pitchFamily="34" charset="0"/>
                <a:cs typeface="Arial" panose="020B0604020202020204" pitchFamily="34" charset="0"/>
              </a:rPr>
              <a:t>Prevretek</a:t>
            </a:r>
          </a:p>
        </p:txBody>
      </p:sp>
      <p:sp>
        <p:nvSpPr>
          <p:cNvPr id="3" name="Označba mesta vsebine 2"/>
          <p:cNvSpPr>
            <a:spLocks noGrp="1"/>
          </p:cNvSpPr>
          <p:nvPr>
            <p:ph idx="1"/>
          </p:nvPr>
        </p:nvSpPr>
        <p:spPr/>
        <p:txBody>
          <a:bodyPr>
            <a:normAutofit fontScale="85000" lnSpcReduction="10000"/>
          </a:bodyPr>
          <a:lstStyle/>
          <a:p>
            <a:pPr fontAlgn="base">
              <a:lnSpc>
                <a:spcPct val="115000"/>
              </a:lnSpc>
              <a:spcAft>
                <a:spcPts val="0"/>
              </a:spcAft>
            </a:pPr>
            <a:r>
              <a:rPr lang="sl-SI" dirty="0">
                <a:solidFill>
                  <a:srgbClr val="000000"/>
                </a:solidFill>
                <a:latin typeface="Arial"/>
                <a:ea typeface="Times New Roman"/>
                <a:cs typeface="Times New Roman"/>
              </a:rPr>
              <a:t>je napitek iz trdih drog (skorja, korenina), v katere voda težje prodre,  </a:t>
            </a:r>
          </a:p>
          <a:p>
            <a:pPr fontAlgn="base">
              <a:lnSpc>
                <a:spcPct val="115000"/>
              </a:lnSpc>
              <a:spcAft>
                <a:spcPts val="0"/>
              </a:spcAft>
            </a:pPr>
            <a:r>
              <a:rPr lang="sl-SI" dirty="0">
                <a:solidFill>
                  <a:srgbClr val="000000"/>
                </a:solidFill>
                <a:latin typeface="Arial"/>
                <a:ea typeface="Times New Roman"/>
                <a:cs typeface="Times New Roman"/>
              </a:rPr>
              <a:t>rastlinske dele prelijte z mrzlo vodo in segrejte do vretja, nato pa jih pokrite kuhajte še kakih deset minut (če gre za korenino, od pet do deset minut, če gre za skorjo, pa dvajset minut),</a:t>
            </a:r>
          </a:p>
          <a:p>
            <a:pPr fontAlgn="base">
              <a:lnSpc>
                <a:spcPct val="115000"/>
              </a:lnSpc>
              <a:spcAft>
                <a:spcPts val="0"/>
              </a:spcAft>
            </a:pPr>
            <a:r>
              <a:rPr lang="sl-SI" dirty="0">
                <a:solidFill>
                  <a:srgbClr val="000000"/>
                </a:solidFill>
                <a:latin typeface="Arial"/>
                <a:ea typeface="Times New Roman"/>
                <a:cs typeface="Times New Roman"/>
              </a:rPr>
              <a:t> prevretek naj nekaj časa stoji, nato ga precedite.</a:t>
            </a:r>
            <a:br>
              <a:rPr lang="sl-SI" dirty="0">
                <a:solidFill>
                  <a:srgbClr val="000000"/>
                </a:solidFill>
                <a:latin typeface="Arial"/>
                <a:ea typeface="Times New Roman"/>
                <a:cs typeface="Times New Roman"/>
              </a:rPr>
            </a:br>
            <a:br>
              <a:rPr lang="sl-SI" dirty="0">
                <a:solidFill>
                  <a:srgbClr val="000000"/>
                </a:solidFill>
                <a:latin typeface="Arial"/>
                <a:ea typeface="Times New Roman"/>
                <a:cs typeface="Times New Roman"/>
              </a:rPr>
            </a:br>
            <a:endParaRPr lang="sl-SI" dirty="0">
              <a:solidFill>
                <a:srgbClr val="000000"/>
              </a:solidFill>
              <a:latin typeface="Arial"/>
              <a:ea typeface="Times New Roman"/>
              <a:cs typeface="Times New Roman"/>
            </a:endParaRPr>
          </a:p>
          <a:p>
            <a:pPr fontAlgn="base">
              <a:lnSpc>
                <a:spcPct val="115000"/>
              </a:lnSpc>
              <a:spcAft>
                <a:spcPts val="0"/>
              </a:spcAft>
            </a:pPr>
            <a:endParaRPr lang="sl-SI" sz="2400" dirty="0">
              <a:solidFill>
                <a:srgbClr val="000000"/>
              </a:solidFill>
              <a:latin typeface="Arial"/>
              <a:ea typeface="Calibri"/>
              <a:cs typeface="Times New Roman"/>
            </a:endParaRPr>
          </a:p>
          <a:p>
            <a:pPr fontAlgn="base">
              <a:lnSpc>
                <a:spcPct val="115000"/>
              </a:lnSpc>
              <a:spcAft>
                <a:spcPts val="0"/>
              </a:spcAft>
            </a:pPr>
            <a:endParaRPr lang="sl-SI" sz="2400" dirty="0">
              <a:ea typeface="Calibri"/>
              <a:cs typeface="Times New Roman"/>
            </a:endParaRPr>
          </a:p>
        </p:txBody>
      </p:sp>
    </p:spTree>
    <p:extLst>
      <p:ext uri="{BB962C8B-B14F-4D97-AF65-F5344CB8AC3E}">
        <p14:creationId xmlns:p14="http://schemas.microsoft.com/office/powerpoint/2010/main" val="3885987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a:solidFill>
                  <a:srgbClr val="FF0000"/>
                </a:solidFill>
                <a:latin typeface="Arial" panose="020B0604020202020204" pitchFamily="34" charset="0"/>
                <a:cs typeface="Arial" panose="020B0604020202020204" pitchFamily="34" charset="0"/>
              </a:rPr>
              <a:t>Naloga 1</a:t>
            </a:r>
          </a:p>
        </p:txBody>
      </p:sp>
      <p:sp>
        <p:nvSpPr>
          <p:cNvPr id="3" name="Content Placeholder 2"/>
          <p:cNvSpPr>
            <a:spLocks noGrp="1"/>
          </p:cNvSpPr>
          <p:nvPr>
            <p:ph idx="1"/>
          </p:nvPr>
        </p:nvSpPr>
        <p:spPr/>
        <p:txBody>
          <a:bodyPr>
            <a:normAutofit/>
          </a:bodyPr>
          <a:lstStyle/>
          <a:p>
            <a:r>
              <a:rPr lang="sl-SI" dirty="0">
                <a:latin typeface="Arial" panose="020B0604020202020204" pitchFamily="34" charset="0"/>
                <a:cs typeface="Arial" panose="020B0604020202020204" pitchFamily="34" charset="0"/>
              </a:rPr>
              <a:t>Pripravi čaj in ga ponudi </a:t>
            </a:r>
            <a:r>
              <a:rPr lang="sl-SI">
                <a:latin typeface="Arial" panose="020B0604020202020204" pitchFamily="34" charset="0"/>
                <a:cs typeface="Arial" panose="020B0604020202020204" pitchFamily="34" charset="0"/>
              </a:rPr>
              <a:t>družinskim članom – družinska čajanka. </a:t>
            </a:r>
            <a:r>
              <a:rPr lang="sl-SI" dirty="0">
                <a:latin typeface="Arial" panose="020B0604020202020204" pitchFamily="34" charset="0"/>
                <a:cs typeface="Arial" panose="020B0604020202020204" pitchFamily="34" charset="0"/>
              </a:rPr>
              <a:t>Upoštevaj pravilno pripravo.</a:t>
            </a:r>
          </a:p>
          <a:p>
            <a:pPr marL="0" indent="0">
              <a:buNone/>
            </a:pPr>
            <a:endParaRPr lang="sl-SI" dirty="0">
              <a:latin typeface="Arial" panose="020B0604020202020204" pitchFamily="34" charset="0"/>
              <a:cs typeface="Arial" panose="020B0604020202020204" pitchFamily="34" charset="0"/>
            </a:endParaRPr>
          </a:p>
          <a:p>
            <a:r>
              <a:rPr lang="sl-SI" dirty="0">
                <a:latin typeface="Arial" panose="020B0604020202020204" pitchFamily="34" charset="0"/>
                <a:cs typeface="Arial" panose="020B0604020202020204" pitchFamily="34" charset="0"/>
              </a:rPr>
              <a:t>Naredi seznam zdravilnih rastlin, ki jih nabirate za čaje in uporabljate doma </a:t>
            </a:r>
            <a:r>
              <a:rPr lang="sl-SI" sz="2200" i="1" dirty="0">
                <a:latin typeface="Arial" panose="020B0604020202020204" pitchFamily="34" charset="0"/>
                <a:cs typeface="Arial" panose="020B0604020202020204" pitchFamily="34" charset="0"/>
              </a:rPr>
              <a:t>(to je  naloga že od zadnjič).</a:t>
            </a:r>
          </a:p>
          <a:p>
            <a:pPr marL="0" indent="0">
              <a:buNone/>
            </a:pPr>
            <a:endParaRPr lang="sl-SI" dirty="0">
              <a:latin typeface="Arial" panose="020B0604020202020204" pitchFamily="34" charset="0"/>
              <a:cs typeface="Arial" panose="020B0604020202020204" pitchFamily="34" charset="0"/>
            </a:endParaRPr>
          </a:p>
          <a:p>
            <a:endParaRPr lang="sl-SI" dirty="0">
              <a:latin typeface="Arial" panose="020B0604020202020204" pitchFamily="34" charset="0"/>
              <a:cs typeface="Arial" panose="020B0604020202020204" pitchFamily="34" charset="0"/>
            </a:endParaRPr>
          </a:p>
          <a:p>
            <a:endParaRPr lang="sl-SI"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2808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a:solidFill>
                  <a:srgbClr val="FF0000"/>
                </a:solidFill>
              </a:rPr>
              <a:t>Naloga 2</a:t>
            </a:r>
          </a:p>
        </p:txBody>
      </p:sp>
      <p:sp>
        <p:nvSpPr>
          <p:cNvPr id="3" name="Content Placeholder 2"/>
          <p:cNvSpPr>
            <a:spLocks noGrp="1"/>
          </p:cNvSpPr>
          <p:nvPr>
            <p:ph idx="1"/>
          </p:nvPr>
        </p:nvSpPr>
        <p:spPr/>
        <p:txBody>
          <a:bodyPr>
            <a:normAutofit fontScale="85000" lnSpcReduction="10000"/>
          </a:bodyPr>
          <a:lstStyle/>
          <a:p>
            <a:pPr lvl="0"/>
            <a:r>
              <a:rPr lang="sl-SI" dirty="0">
                <a:solidFill>
                  <a:prstClr val="black"/>
                </a:solidFill>
                <a:latin typeface="Arial" panose="020B0604020202020204" pitchFamily="34" charset="0"/>
                <a:cs typeface="Arial" panose="020B0604020202020204" pitchFamily="34" charset="0"/>
              </a:rPr>
              <a:t>Vsak učenec naredi kratko predstavitev ene izmed naštetih zdravilnih rastlin (lipa, šipek, bezeg, kamilica, meta, materina dušica). </a:t>
            </a:r>
          </a:p>
          <a:p>
            <a:pPr lvl="0"/>
            <a:r>
              <a:rPr lang="sl-SI" dirty="0">
                <a:solidFill>
                  <a:prstClr val="black"/>
                </a:solidFill>
                <a:latin typeface="Arial" panose="020B0604020202020204" pitchFamily="34" charset="0"/>
                <a:cs typeface="Arial" panose="020B0604020202020204" pitchFamily="34" charset="0"/>
              </a:rPr>
              <a:t>Predstavitev naj zajema: sliko izbrane rastline, kateri del rastline se uporablja, katere težave blaži, kdaj nabiramo, kako shranjujemo, na kakšen način pripravimo napitek.</a:t>
            </a:r>
          </a:p>
          <a:p>
            <a:pPr marL="0" lvl="0" indent="0">
              <a:buNone/>
            </a:pPr>
            <a:r>
              <a:rPr lang="sl-SI" sz="2600" i="1" dirty="0">
                <a:solidFill>
                  <a:prstClr val="black"/>
                </a:solidFill>
                <a:latin typeface="Arial" panose="020B0604020202020204" pitchFamily="34" charset="0"/>
                <a:cs typeface="Arial" panose="020B0604020202020204" pitchFamily="34" charset="0"/>
              </a:rPr>
              <a:t>     Dogovorite se med seboj, katero rastlino bo kdo predstavil. </a:t>
            </a:r>
          </a:p>
          <a:p>
            <a:pPr marL="0" lvl="0" indent="0">
              <a:buNone/>
            </a:pPr>
            <a:endParaRPr lang="sl-SI" sz="2200" dirty="0">
              <a:solidFill>
                <a:prstClr val="black"/>
              </a:solidFill>
              <a:latin typeface="Arial" panose="020B0604020202020204" pitchFamily="34" charset="0"/>
              <a:cs typeface="Arial" panose="020B0604020202020204" pitchFamily="34" charset="0"/>
            </a:endParaRPr>
          </a:p>
          <a:p>
            <a:r>
              <a:rPr lang="sl-SI" dirty="0">
                <a:latin typeface="Arial" panose="020B0604020202020204" pitchFamily="34" charset="0"/>
                <a:cs typeface="Arial" panose="020B0604020202020204" pitchFamily="34" charset="0"/>
              </a:rPr>
              <a:t>Naredi v Wordu </a:t>
            </a:r>
            <a:r>
              <a:rPr lang="sl-SI">
                <a:latin typeface="Arial" panose="020B0604020202020204" pitchFamily="34" charset="0"/>
                <a:cs typeface="Arial" panose="020B0604020202020204" pitchFamily="34" charset="0"/>
              </a:rPr>
              <a:t>ali PowerPointu </a:t>
            </a:r>
            <a:r>
              <a:rPr lang="sl-SI" sz="2600" i="1" dirty="0">
                <a:latin typeface="Arial" panose="020B0604020202020204" pitchFamily="34" charset="0"/>
                <a:cs typeface="Arial" panose="020B0604020202020204" pitchFamily="34" charset="0"/>
              </a:rPr>
              <a:t>(najkasneje do 7. 4.).</a:t>
            </a:r>
          </a:p>
        </p:txBody>
      </p:sp>
    </p:spTree>
    <p:extLst>
      <p:ext uri="{BB962C8B-B14F-4D97-AF65-F5344CB8AC3E}">
        <p14:creationId xmlns:p14="http://schemas.microsoft.com/office/powerpoint/2010/main" val="1950537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lnSpc>
                <a:spcPct val="115000"/>
              </a:lnSpc>
              <a:spcAft>
                <a:spcPts val="0"/>
              </a:spcAft>
            </a:pPr>
            <a:br>
              <a:rPr lang="sl-SI" b="1" dirty="0">
                <a:solidFill>
                  <a:srgbClr val="191919"/>
                </a:solidFill>
                <a:effectLst/>
                <a:latin typeface="Arial"/>
                <a:ea typeface="Times New Roman"/>
                <a:cs typeface="Times New Roman"/>
              </a:rPr>
            </a:br>
            <a:r>
              <a:rPr lang="sl-SI" b="1" dirty="0">
                <a:solidFill>
                  <a:srgbClr val="191919"/>
                </a:solidFill>
                <a:effectLst/>
                <a:latin typeface="Arial"/>
                <a:ea typeface="Times New Roman"/>
                <a:cs typeface="Times New Roman"/>
              </a:rPr>
              <a:t>Kako pravilno pripravimo čaj</a:t>
            </a:r>
            <a:br>
              <a:rPr lang="sl-SI" sz="2400" dirty="0">
                <a:ea typeface="Calibri"/>
                <a:cs typeface="Times New Roman"/>
              </a:rPr>
            </a:br>
            <a:endParaRPr lang="sl-SI" dirty="0"/>
          </a:p>
        </p:txBody>
      </p:sp>
      <p:sp>
        <p:nvSpPr>
          <p:cNvPr id="3" name="Content Placeholder 2"/>
          <p:cNvSpPr>
            <a:spLocks noGrp="1"/>
          </p:cNvSpPr>
          <p:nvPr>
            <p:ph idx="1"/>
          </p:nvPr>
        </p:nvSpPr>
        <p:spPr/>
        <p:txBody>
          <a:bodyPr>
            <a:normAutofit fontScale="92500" lnSpcReduction="20000"/>
          </a:bodyPr>
          <a:lstStyle/>
          <a:p>
            <a:r>
              <a:rPr lang="sl-SI" dirty="0">
                <a:solidFill>
                  <a:srgbClr val="000000"/>
                </a:solidFill>
                <a:effectLst/>
                <a:latin typeface="Arial"/>
                <a:ea typeface="Times New Roman"/>
              </a:rPr>
              <a:t>Beseda čaj izvira iz kitajske besede </a:t>
            </a:r>
            <a:r>
              <a:rPr lang="sl-SI" b="1" dirty="0">
                <a:solidFill>
                  <a:srgbClr val="000000"/>
                </a:solidFill>
                <a:effectLst/>
                <a:latin typeface="Arial"/>
                <a:ea typeface="Times New Roman"/>
              </a:rPr>
              <a:t>cha;</a:t>
            </a:r>
            <a:r>
              <a:rPr lang="sl-SI" dirty="0">
                <a:solidFill>
                  <a:srgbClr val="000000"/>
                </a:solidFill>
                <a:effectLst/>
                <a:latin typeface="Arial"/>
                <a:ea typeface="Times New Roman"/>
              </a:rPr>
              <a:t> v nekaterih kitajskih pokrajinah besedo izgovarjajo kot t’e, kar se je preneslo v številne druge jezike. </a:t>
            </a:r>
          </a:p>
          <a:p>
            <a:pPr marL="0" indent="0">
              <a:buNone/>
            </a:pPr>
            <a:endParaRPr lang="sl-SI" dirty="0">
              <a:solidFill>
                <a:srgbClr val="000000"/>
              </a:solidFill>
              <a:effectLst/>
              <a:latin typeface="Arial"/>
              <a:ea typeface="Times New Roman"/>
            </a:endParaRPr>
          </a:p>
          <a:p>
            <a:r>
              <a:rPr lang="sl-SI" dirty="0">
                <a:solidFill>
                  <a:srgbClr val="000000"/>
                </a:solidFill>
                <a:latin typeface="Arial"/>
                <a:ea typeface="Times New Roman"/>
              </a:rPr>
              <a:t>Na tej povezavi si oglej posnetek </a:t>
            </a:r>
            <a:r>
              <a:rPr lang="it-IT" dirty="0">
                <a:latin typeface="Roboto"/>
              </a:rPr>
              <a:t>PRAVILNA IZBIRA IN PRIPRAVA ČAJEV</a:t>
            </a:r>
          </a:p>
          <a:p>
            <a:pPr marL="0" indent="0">
              <a:buNone/>
            </a:pPr>
            <a:endParaRPr lang="sl-SI" dirty="0">
              <a:solidFill>
                <a:srgbClr val="000000"/>
              </a:solidFill>
              <a:latin typeface="Arial"/>
              <a:ea typeface="Times New Roman"/>
            </a:endParaRPr>
          </a:p>
          <a:p>
            <a:pPr marL="0" indent="0">
              <a:buNone/>
            </a:pPr>
            <a:r>
              <a:rPr lang="sl-SI" dirty="0">
                <a:solidFill>
                  <a:srgbClr val="000000"/>
                </a:solidFill>
                <a:effectLst/>
                <a:latin typeface="Arial"/>
                <a:ea typeface="Times New Roman"/>
                <a:hlinkClick r:id="rId2"/>
              </a:rPr>
              <a:t>https://www.youtube.com/watch?v=Ou8xMB0Bu5A</a:t>
            </a:r>
            <a:endParaRPr lang="sl-SI" dirty="0">
              <a:solidFill>
                <a:srgbClr val="000000"/>
              </a:solidFill>
              <a:effectLst/>
              <a:latin typeface="Arial"/>
              <a:ea typeface="Times New Roman"/>
            </a:endParaRPr>
          </a:p>
        </p:txBody>
      </p:sp>
    </p:spTree>
    <p:extLst>
      <p:ext uri="{BB962C8B-B14F-4D97-AF65-F5344CB8AC3E}">
        <p14:creationId xmlns:p14="http://schemas.microsoft.com/office/powerpoint/2010/main" val="355519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b="1" dirty="0">
                <a:latin typeface="Arial" panose="020B0604020202020204" pitchFamily="34" charset="0"/>
                <a:cs typeface="Arial" panose="020B0604020202020204" pitchFamily="34" charset="0"/>
              </a:rPr>
              <a:t>Črni čaj</a:t>
            </a:r>
          </a:p>
        </p:txBody>
      </p:sp>
      <p:sp>
        <p:nvSpPr>
          <p:cNvPr id="3" name="Content Placeholder 2"/>
          <p:cNvSpPr>
            <a:spLocks noGrp="1"/>
          </p:cNvSpPr>
          <p:nvPr>
            <p:ph idx="1"/>
          </p:nvPr>
        </p:nvSpPr>
        <p:spPr/>
        <p:txBody>
          <a:bodyPr/>
          <a:lstStyle/>
          <a:p>
            <a:pPr marL="0" indent="0">
              <a:buNone/>
            </a:pPr>
            <a:r>
              <a:rPr lang="sl-SI" dirty="0">
                <a:solidFill>
                  <a:srgbClr val="000000"/>
                </a:solidFill>
                <a:effectLst/>
                <a:latin typeface="Arial"/>
                <a:ea typeface="Times New Roman"/>
              </a:rPr>
              <a:t>Najbolj znan in najbolj "pravi" je </a:t>
            </a:r>
            <a:r>
              <a:rPr lang="sl-SI" b="1" dirty="0">
                <a:solidFill>
                  <a:srgbClr val="000000"/>
                </a:solidFill>
                <a:effectLst/>
                <a:latin typeface="Arial"/>
                <a:ea typeface="Times New Roman"/>
              </a:rPr>
              <a:t>črni čaj</a:t>
            </a:r>
            <a:r>
              <a:rPr lang="sl-SI" dirty="0">
                <a:solidFill>
                  <a:srgbClr val="000000"/>
                </a:solidFill>
                <a:effectLst/>
                <a:latin typeface="Arial"/>
                <a:ea typeface="Times New Roman"/>
              </a:rPr>
              <a:t>, ki mu je z našimi zeliščnimi in sadnimi čaji skupen le način priprave. </a:t>
            </a:r>
            <a:endParaRPr lang="sl-SI" sz="2800" b="1" i="1" dirty="0">
              <a:solidFill>
                <a:srgbClr val="000000"/>
              </a:solidFill>
              <a:latin typeface="Arial"/>
              <a:ea typeface="Times New Roman"/>
            </a:endParaRPr>
          </a:p>
          <a:p>
            <a:pPr marL="0" indent="0">
              <a:buNone/>
            </a:pPr>
            <a:r>
              <a:rPr lang="sl-SI" b="0" i="0" dirty="0">
                <a:effectLst/>
                <a:latin typeface="arial"/>
              </a:rPr>
              <a:t>Črni čaj je najmlajša vrsta čaja, ki so ga izumili pred 500 leti. Največ ga proizvedejo predvsem v Indiji in na Šri Lanki.</a:t>
            </a:r>
            <a:endParaRPr lang="sl-SI" sz="2800" b="1" i="1" dirty="0">
              <a:solidFill>
                <a:srgbClr val="000000"/>
              </a:solidFill>
              <a:latin typeface="Arial"/>
              <a:ea typeface="Times New Roman"/>
            </a:endParaRPr>
          </a:p>
          <a:p>
            <a:pPr marL="0" indent="0">
              <a:buNone/>
            </a:pPr>
            <a:r>
              <a:rPr lang="sl-SI" sz="2800" b="1" i="1" dirty="0">
                <a:solidFill>
                  <a:srgbClr val="000000"/>
                </a:solidFill>
                <a:latin typeface="Arial"/>
                <a:ea typeface="Times New Roman"/>
              </a:rPr>
              <a:t>                                   č</a:t>
            </a:r>
            <a:r>
              <a:rPr lang="sl-SI" sz="2800" b="1" i="1" dirty="0">
                <a:solidFill>
                  <a:srgbClr val="000000"/>
                </a:solidFill>
                <a:effectLst/>
                <a:latin typeface="Arial"/>
                <a:ea typeface="Times New Roman"/>
              </a:rPr>
              <a:t>rni čaj</a:t>
            </a:r>
            <a:br>
              <a:rPr lang="sl-SI" sz="2800" b="1" i="1" dirty="0">
                <a:solidFill>
                  <a:srgbClr val="000000"/>
                </a:solidFill>
                <a:effectLst/>
                <a:latin typeface="Arial"/>
                <a:ea typeface="Times New Roman"/>
              </a:rPr>
            </a:br>
            <a:endParaRPr lang="sl-SI" sz="2800" b="1" i="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4413056"/>
            <a:ext cx="2200275" cy="2076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4746431"/>
            <a:ext cx="2628900"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802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b="1" dirty="0">
                <a:latin typeface="Arial" panose="020B0604020202020204" pitchFamily="34" charset="0"/>
                <a:cs typeface="Arial" panose="020B0604020202020204" pitchFamily="34" charset="0"/>
              </a:rPr>
              <a:t>Pravi ča</a:t>
            </a:r>
            <a:r>
              <a:rPr lang="sl-SI" b="1" dirty="0"/>
              <a:t>j -</a:t>
            </a:r>
            <a:r>
              <a:rPr lang="sl-SI" b="1" dirty="0">
                <a:solidFill>
                  <a:prstClr val="black"/>
                </a:solidFill>
                <a:latin typeface="Arial" panose="020B0604020202020204" pitchFamily="34" charset="0"/>
                <a:cs typeface="Arial" panose="020B0604020202020204" pitchFamily="34" charset="0"/>
              </a:rPr>
              <a:t> grm čajevca </a:t>
            </a:r>
            <a:endParaRPr lang="sl-SI" b="1" dirty="0"/>
          </a:p>
        </p:txBody>
      </p:sp>
      <p:sp>
        <p:nvSpPr>
          <p:cNvPr id="3" name="Content Placeholder 2"/>
          <p:cNvSpPr>
            <a:spLocks noGrp="1"/>
          </p:cNvSpPr>
          <p:nvPr>
            <p:ph idx="1"/>
          </p:nvPr>
        </p:nvSpPr>
        <p:spPr/>
        <p:txBody>
          <a:bodyPr/>
          <a:lstStyle/>
          <a:p>
            <a:pPr marL="0" lvl="0" indent="0">
              <a:buNone/>
            </a:pPr>
            <a:r>
              <a:rPr lang="sl-SI" dirty="0">
                <a:solidFill>
                  <a:srgbClr val="000000"/>
                </a:solidFill>
                <a:latin typeface="Arial"/>
                <a:ea typeface="Times New Roman"/>
              </a:rPr>
              <a:t>Za </a:t>
            </a:r>
            <a:r>
              <a:rPr lang="sl-SI" b="1" dirty="0">
                <a:solidFill>
                  <a:srgbClr val="000000"/>
                </a:solidFill>
                <a:latin typeface="Arial"/>
                <a:ea typeface="Times New Roman"/>
              </a:rPr>
              <a:t>prave čaje </a:t>
            </a:r>
            <a:r>
              <a:rPr lang="sl-SI" dirty="0">
                <a:solidFill>
                  <a:srgbClr val="000000"/>
                </a:solidFill>
                <a:latin typeface="Arial"/>
                <a:ea typeface="Times New Roman"/>
              </a:rPr>
              <a:t>veljajo samo čaji iz posušenih listov grma čajevca.          </a:t>
            </a:r>
          </a:p>
          <a:p>
            <a:endParaRPr lang="sl-SI"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3645024"/>
            <a:ext cx="3843377" cy="2448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3033805"/>
            <a:ext cx="3360639" cy="25204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0208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b="1" dirty="0">
                <a:latin typeface="Arial" panose="020B0604020202020204" pitchFamily="34" charset="0"/>
                <a:cs typeface="Arial" panose="020B0604020202020204" pitchFamily="34" charset="0"/>
              </a:rPr>
              <a:t>Priprava čaja</a:t>
            </a:r>
          </a:p>
        </p:txBody>
      </p:sp>
      <p:sp>
        <p:nvSpPr>
          <p:cNvPr id="3" name="Content Placeholder 2"/>
          <p:cNvSpPr>
            <a:spLocks noGrp="1"/>
          </p:cNvSpPr>
          <p:nvPr>
            <p:ph idx="1"/>
          </p:nvPr>
        </p:nvSpPr>
        <p:spPr/>
        <p:txBody>
          <a:bodyPr/>
          <a:lstStyle/>
          <a:p>
            <a:pPr marL="0" indent="0">
              <a:buNone/>
            </a:pPr>
            <a:r>
              <a:rPr lang="sl-SI" dirty="0">
                <a:solidFill>
                  <a:srgbClr val="000000"/>
                </a:solidFill>
                <a:effectLst/>
                <a:latin typeface="Arial"/>
                <a:ea typeface="Times New Roman"/>
              </a:rPr>
              <a:t>Čeprav je priprava čaja preprosta, za vsakega obstajajo posebna </a:t>
            </a:r>
            <a:r>
              <a:rPr lang="sl-SI" b="1" dirty="0">
                <a:solidFill>
                  <a:srgbClr val="000000"/>
                </a:solidFill>
                <a:effectLst/>
                <a:latin typeface="Arial"/>
                <a:ea typeface="Times New Roman"/>
              </a:rPr>
              <a:t>pravila:</a:t>
            </a:r>
          </a:p>
          <a:p>
            <a:r>
              <a:rPr lang="sl-SI" dirty="0">
                <a:solidFill>
                  <a:srgbClr val="000000"/>
                </a:solidFill>
                <a:latin typeface="Arial"/>
              </a:rPr>
              <a:t>vedno sveža priprava,</a:t>
            </a:r>
          </a:p>
          <a:p>
            <a:r>
              <a:rPr lang="sl-SI" dirty="0">
                <a:solidFill>
                  <a:srgbClr val="000000"/>
                </a:solidFill>
                <a:latin typeface="Arial"/>
              </a:rPr>
              <a:t>po navodilih za posamezno rastlino,</a:t>
            </a:r>
          </a:p>
          <a:p>
            <a:r>
              <a:rPr lang="sl-SI" dirty="0">
                <a:solidFill>
                  <a:srgbClr val="000000"/>
                </a:solidFill>
                <a:latin typeface="Arial"/>
              </a:rPr>
              <a:t>pravilno odmerjanje.</a:t>
            </a:r>
          </a:p>
          <a:p>
            <a:endParaRPr lang="sl-SI" dirty="0">
              <a:solidFill>
                <a:srgbClr val="000000"/>
              </a:solidFill>
              <a:latin typeface="Arial"/>
            </a:endParaRPr>
          </a:p>
          <a:p>
            <a:endParaRPr lang="sl-SI"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4005064"/>
            <a:ext cx="2619375"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8924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b="1" dirty="0">
                <a:latin typeface="Arial" panose="020B0604020202020204" pitchFamily="34" charset="0"/>
                <a:cs typeface="Arial" panose="020B0604020202020204" pitchFamily="34" charset="0"/>
              </a:rPr>
              <a:t>Kaj uporabljamo</a:t>
            </a:r>
          </a:p>
        </p:txBody>
      </p:sp>
      <p:sp>
        <p:nvSpPr>
          <p:cNvPr id="3" name="Content Placeholder 2"/>
          <p:cNvSpPr>
            <a:spLocks noGrp="1"/>
          </p:cNvSpPr>
          <p:nvPr>
            <p:ph idx="1"/>
          </p:nvPr>
        </p:nvSpPr>
        <p:spPr>
          <a:xfrm>
            <a:off x="457200" y="1340768"/>
            <a:ext cx="8229600" cy="4785395"/>
          </a:xfrm>
        </p:spPr>
        <p:txBody>
          <a:bodyPr>
            <a:normAutofit lnSpcReduction="10000"/>
          </a:bodyPr>
          <a:lstStyle/>
          <a:p>
            <a:pPr marL="0" indent="0">
              <a:buNone/>
            </a:pPr>
            <a:r>
              <a:rPr lang="sl-SI" dirty="0">
                <a:solidFill>
                  <a:srgbClr val="000000"/>
                </a:solidFill>
                <a:effectLst/>
                <a:latin typeface="Arial"/>
                <a:ea typeface="Times New Roman"/>
              </a:rPr>
              <a:t>Zdravilni čaji vsebujejo eno ali več rastlinskih drog – posušenih zdrobljenih ali posušenih razrezanih zdravilnih rastlin oziroma njihovih delov</a:t>
            </a:r>
            <a:r>
              <a:rPr lang="sl-SI" dirty="0">
                <a:solidFill>
                  <a:srgbClr val="000000"/>
                </a:solidFill>
                <a:latin typeface="Arial"/>
                <a:ea typeface="Times New Roman"/>
              </a:rPr>
              <a:t>.</a:t>
            </a:r>
          </a:p>
          <a:p>
            <a:pPr marL="0" indent="0">
              <a:buNone/>
            </a:pPr>
            <a:r>
              <a:rPr lang="sl-SI" dirty="0">
                <a:solidFill>
                  <a:srgbClr val="000000"/>
                </a:solidFill>
                <a:latin typeface="Arial"/>
                <a:ea typeface="Times New Roman"/>
              </a:rPr>
              <a:t>Uporabljamo:</a:t>
            </a:r>
          </a:p>
          <a:p>
            <a:pPr marL="0" indent="0">
              <a:buNone/>
            </a:pPr>
            <a:r>
              <a:rPr lang="sl-SI" dirty="0">
                <a:solidFill>
                  <a:srgbClr val="000000"/>
                </a:solidFill>
                <a:effectLst/>
                <a:latin typeface="Arial"/>
                <a:ea typeface="Times New Roman"/>
              </a:rPr>
              <a:t>zeli,                     liste, </a:t>
            </a:r>
          </a:p>
          <a:p>
            <a:pPr marL="0" indent="0">
              <a:buNone/>
            </a:pPr>
            <a:r>
              <a:rPr lang="sl-SI" dirty="0">
                <a:solidFill>
                  <a:srgbClr val="000000"/>
                </a:solidFill>
                <a:latin typeface="Arial"/>
                <a:ea typeface="Times New Roman"/>
              </a:rPr>
              <a:t>c</a:t>
            </a:r>
            <a:r>
              <a:rPr lang="sl-SI" dirty="0">
                <a:solidFill>
                  <a:srgbClr val="000000"/>
                </a:solidFill>
                <a:effectLst/>
                <a:latin typeface="Arial"/>
                <a:ea typeface="Times New Roman"/>
              </a:rPr>
              <a:t>vetove,              plodove, </a:t>
            </a:r>
          </a:p>
          <a:p>
            <a:pPr marL="0" indent="0">
              <a:buNone/>
            </a:pPr>
            <a:r>
              <a:rPr lang="sl-SI" dirty="0">
                <a:solidFill>
                  <a:srgbClr val="000000"/>
                </a:solidFill>
                <a:effectLst/>
                <a:latin typeface="Arial"/>
                <a:ea typeface="Times New Roman"/>
              </a:rPr>
              <a:t>semena,              korenike, </a:t>
            </a:r>
          </a:p>
          <a:p>
            <a:pPr marL="0" indent="0">
              <a:buNone/>
            </a:pPr>
            <a:r>
              <a:rPr lang="sl-SI" dirty="0">
                <a:solidFill>
                  <a:srgbClr val="000000"/>
                </a:solidFill>
                <a:effectLst/>
                <a:latin typeface="Arial"/>
                <a:ea typeface="Times New Roman"/>
              </a:rPr>
              <a:t>korenine. </a:t>
            </a:r>
            <a:endParaRPr lang="sl-SI" dirty="0"/>
          </a:p>
        </p:txBody>
      </p:sp>
    </p:spTree>
    <p:extLst>
      <p:ext uri="{BB962C8B-B14F-4D97-AF65-F5344CB8AC3E}">
        <p14:creationId xmlns:p14="http://schemas.microsoft.com/office/powerpoint/2010/main" val="2658577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b="1" dirty="0">
                <a:latin typeface="Arial" panose="020B0604020202020204" pitchFamily="34" charset="0"/>
                <a:cs typeface="Arial" panose="020B0604020202020204" pitchFamily="34" charset="0"/>
              </a:rPr>
              <a:t>Priprava čajev</a:t>
            </a:r>
          </a:p>
        </p:txBody>
      </p:sp>
      <p:sp>
        <p:nvSpPr>
          <p:cNvPr id="3" name="Content Placeholder 2"/>
          <p:cNvSpPr>
            <a:spLocks noGrp="1"/>
          </p:cNvSpPr>
          <p:nvPr>
            <p:ph idx="1"/>
          </p:nvPr>
        </p:nvSpPr>
        <p:spPr/>
        <p:txBody>
          <a:bodyPr/>
          <a:lstStyle/>
          <a:p>
            <a:pPr marL="0" indent="0">
              <a:buNone/>
            </a:pPr>
            <a:r>
              <a:rPr lang="sl-SI" sz="2700" dirty="0">
                <a:solidFill>
                  <a:srgbClr val="000000"/>
                </a:solidFill>
                <a:latin typeface="Arial"/>
                <a:ea typeface="Times New Roman"/>
              </a:rPr>
              <a:t>Iz zelišč pripravljamo čaje na tri načine:</a:t>
            </a:r>
          </a:p>
          <a:p>
            <a:pPr marL="0" indent="0">
              <a:buNone/>
            </a:pPr>
            <a:endParaRPr lang="sl-SI" sz="2700" dirty="0">
              <a:solidFill>
                <a:srgbClr val="000000"/>
              </a:solidFill>
              <a:latin typeface="Arial"/>
              <a:ea typeface="Times New Roman"/>
            </a:endParaRPr>
          </a:p>
          <a:p>
            <a:r>
              <a:rPr lang="sl-SI" sz="2700" dirty="0">
                <a:solidFill>
                  <a:srgbClr val="000000"/>
                </a:solidFill>
                <a:latin typeface="Arial"/>
                <a:ea typeface="Times New Roman"/>
              </a:rPr>
              <a:t>POPAREK</a:t>
            </a:r>
          </a:p>
          <a:p>
            <a:endParaRPr lang="sl-SI" sz="2700" dirty="0">
              <a:solidFill>
                <a:srgbClr val="000000"/>
              </a:solidFill>
              <a:latin typeface="Arial"/>
              <a:ea typeface="Times New Roman"/>
            </a:endParaRPr>
          </a:p>
          <a:p>
            <a:r>
              <a:rPr lang="sl-SI" sz="2700" dirty="0">
                <a:solidFill>
                  <a:srgbClr val="000000"/>
                </a:solidFill>
                <a:latin typeface="Arial"/>
                <a:ea typeface="Times New Roman"/>
              </a:rPr>
              <a:t>PRELIVEK,</a:t>
            </a:r>
          </a:p>
          <a:p>
            <a:endParaRPr lang="sl-SI" sz="2700" dirty="0">
              <a:solidFill>
                <a:srgbClr val="000000"/>
              </a:solidFill>
              <a:latin typeface="Arial"/>
              <a:ea typeface="Times New Roman"/>
            </a:endParaRPr>
          </a:p>
          <a:p>
            <a:r>
              <a:rPr lang="sl-SI" sz="2700" dirty="0">
                <a:solidFill>
                  <a:srgbClr val="000000"/>
                </a:solidFill>
                <a:latin typeface="Arial"/>
                <a:ea typeface="Times New Roman"/>
              </a:rPr>
              <a:t>PREVRETEK</a:t>
            </a:r>
            <a:br>
              <a:rPr lang="sl-SI" sz="2700" dirty="0">
                <a:solidFill>
                  <a:srgbClr val="000000"/>
                </a:solidFill>
                <a:latin typeface="Arial"/>
                <a:ea typeface="Times New Roman"/>
              </a:rPr>
            </a:br>
            <a:br>
              <a:rPr lang="sl-SI" sz="2700" dirty="0">
                <a:solidFill>
                  <a:srgbClr val="000000"/>
                </a:solidFill>
                <a:latin typeface="Arial"/>
                <a:ea typeface="Times New Roman"/>
              </a:rPr>
            </a:br>
            <a:endParaRPr lang="sl-SI" dirty="0"/>
          </a:p>
        </p:txBody>
      </p:sp>
    </p:spTree>
    <p:extLst>
      <p:ext uri="{BB962C8B-B14F-4D97-AF65-F5344CB8AC3E}">
        <p14:creationId xmlns:p14="http://schemas.microsoft.com/office/powerpoint/2010/main" val="3907575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latin typeface="Arial" panose="020B0604020202020204" pitchFamily="34" charset="0"/>
                <a:cs typeface="Arial" panose="020B0604020202020204" pitchFamily="34" charset="0"/>
              </a:rPr>
              <a:t>Poparek</a:t>
            </a:r>
          </a:p>
        </p:txBody>
      </p:sp>
      <p:sp>
        <p:nvSpPr>
          <p:cNvPr id="3" name="Označba mesta vsebine 2"/>
          <p:cNvSpPr>
            <a:spLocks noGrp="1"/>
          </p:cNvSpPr>
          <p:nvPr>
            <p:ph idx="1"/>
          </p:nvPr>
        </p:nvSpPr>
        <p:spPr/>
        <p:txBody>
          <a:bodyPr>
            <a:normAutofit/>
          </a:bodyPr>
          <a:lstStyle/>
          <a:p>
            <a:r>
              <a:rPr lang="sl-SI" dirty="0">
                <a:solidFill>
                  <a:srgbClr val="000000"/>
                </a:solidFill>
                <a:latin typeface="Arial" panose="020B0604020202020204" pitchFamily="34" charset="0"/>
                <a:ea typeface="Times New Roman" panose="02020603050405020304" pitchFamily="18" charset="0"/>
                <a:cs typeface="Arial" panose="020B0604020202020204" pitchFamily="34" charset="0"/>
              </a:rPr>
              <a:t>ali izvleček z vročo vodo je najbolj vsakdanja oblika priprave čaja. </a:t>
            </a:r>
          </a:p>
          <a:p>
            <a:r>
              <a:rPr lang="sl-SI" dirty="0">
                <a:solidFill>
                  <a:srgbClr val="000000"/>
                </a:solidFill>
                <a:latin typeface="Arial" panose="020B0604020202020204" pitchFamily="34" charset="0"/>
                <a:ea typeface="Times New Roman" panose="02020603050405020304" pitchFamily="18" charset="0"/>
                <a:cs typeface="Arial" panose="020B0604020202020204" pitchFamily="34" charset="0"/>
              </a:rPr>
              <a:t>rastlinsko drogo prelijemo z vrelo vodo in premešamo,</a:t>
            </a:r>
          </a:p>
          <a:p>
            <a:r>
              <a:rPr lang="sl-SI" dirty="0">
                <a:solidFill>
                  <a:srgbClr val="000000"/>
                </a:solidFill>
                <a:latin typeface="Arial" panose="020B0604020202020204" pitchFamily="34" charset="0"/>
                <a:ea typeface="Times New Roman" panose="02020603050405020304" pitchFamily="18" charset="0"/>
                <a:cs typeface="Arial" panose="020B0604020202020204" pitchFamily="34" charset="0"/>
              </a:rPr>
              <a:t>pustimo stati od pet do deset minut, </a:t>
            </a:r>
          </a:p>
          <a:p>
            <a:r>
              <a:rPr lang="sl-SI" dirty="0">
                <a:solidFill>
                  <a:srgbClr val="000000"/>
                </a:solidFill>
                <a:latin typeface="Arial" panose="020B0604020202020204" pitchFamily="34" charset="0"/>
                <a:ea typeface="Times New Roman" panose="02020603050405020304" pitchFamily="18" charset="0"/>
                <a:cs typeface="Arial" panose="020B0604020202020204" pitchFamily="34" charset="0"/>
              </a:rPr>
              <a:t>pripravek precedimo in ga popijemo ali uporabimo kako drugače.</a:t>
            </a:r>
            <a:br>
              <a:rPr lang="sl-SI" dirty="0">
                <a:solidFill>
                  <a:srgbClr val="000000"/>
                </a:solidFill>
                <a:latin typeface="Arial" panose="020B0604020202020204" pitchFamily="34" charset="0"/>
                <a:ea typeface="Times New Roman" panose="02020603050405020304" pitchFamily="18" charset="0"/>
                <a:cs typeface="Arial" panose="020B0604020202020204" pitchFamily="34" charset="0"/>
              </a:rPr>
            </a:br>
            <a:endParaRPr lang="sl-SI"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2545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err="1">
                <a:latin typeface="Arial" panose="020B0604020202020204" pitchFamily="34" charset="0"/>
                <a:cs typeface="Arial" panose="020B0604020202020204" pitchFamily="34" charset="0"/>
              </a:rPr>
              <a:t>Prelivek</a:t>
            </a:r>
            <a:endParaRPr lang="sl-SI" dirty="0">
              <a:latin typeface="Arial" panose="020B0604020202020204" pitchFamily="34" charset="0"/>
              <a:cs typeface="Arial" panose="020B0604020202020204" pitchFamily="34" charset="0"/>
            </a:endParaRPr>
          </a:p>
        </p:txBody>
      </p:sp>
      <p:sp>
        <p:nvSpPr>
          <p:cNvPr id="3" name="Označba mesta vsebine 2"/>
          <p:cNvSpPr>
            <a:spLocks noGrp="1"/>
          </p:cNvSpPr>
          <p:nvPr>
            <p:ph idx="1"/>
          </p:nvPr>
        </p:nvSpPr>
        <p:spPr/>
        <p:txBody>
          <a:bodyPr>
            <a:normAutofit lnSpcReduction="10000"/>
          </a:bodyPr>
          <a:lstStyle/>
          <a:p>
            <a:pPr fontAlgn="base">
              <a:lnSpc>
                <a:spcPct val="115000"/>
              </a:lnSpc>
              <a:spcAft>
                <a:spcPts val="0"/>
              </a:spcAft>
            </a:pPr>
            <a:r>
              <a:rPr lang="sl-SI"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predpisano količino droge prelijte z vodo sobne temperature,</a:t>
            </a:r>
          </a:p>
          <a:p>
            <a:pPr fontAlgn="base">
              <a:lnSpc>
                <a:spcPct val="115000"/>
              </a:lnSpc>
              <a:spcAft>
                <a:spcPts val="0"/>
              </a:spcAft>
            </a:pPr>
            <a:r>
              <a:rPr lang="sl-SI"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pustite stati predpisani čas, občasno premešajte, </a:t>
            </a:r>
          </a:p>
          <a:p>
            <a:pPr fontAlgn="base">
              <a:lnSpc>
                <a:spcPct val="115000"/>
              </a:lnSpc>
              <a:spcAft>
                <a:spcPts val="0"/>
              </a:spcAft>
            </a:pPr>
            <a:r>
              <a:rPr lang="sl-SI"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naslednje jutro prelivek precedite in ga počasi segrejte na temperaturo, primerno za pitje.</a:t>
            </a:r>
            <a:br>
              <a:rPr lang="sl-SI"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br>
            <a:endParaRPr lang="sl-SI" sz="2400" dirty="0">
              <a:latin typeface="Calibri" panose="020F0502020204030204" pitchFamily="34" charset="0"/>
              <a:ea typeface="Calibri" panose="020F0502020204030204" pitchFamily="34" charset="0"/>
              <a:cs typeface="Times New Roman" panose="02020603050405020304" pitchFamily="18" charset="0"/>
            </a:endParaRPr>
          </a:p>
          <a:p>
            <a:endParaRPr lang="sl-SI" dirty="0"/>
          </a:p>
        </p:txBody>
      </p:sp>
    </p:spTree>
    <p:extLst>
      <p:ext uri="{BB962C8B-B14F-4D97-AF65-F5344CB8AC3E}">
        <p14:creationId xmlns:p14="http://schemas.microsoft.com/office/powerpoint/2010/main" val="9291655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476</Words>
  <Application>Microsoft Office PowerPoint</Application>
  <PresentationFormat>Diaprojekcija na zaslonu (4:3)</PresentationFormat>
  <Paragraphs>57</Paragraphs>
  <Slides>12</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12</vt:i4>
      </vt:variant>
    </vt:vector>
  </HeadingPairs>
  <TitlesOfParts>
    <vt:vector size="17" baseType="lpstr">
      <vt:lpstr>Arial</vt:lpstr>
      <vt:lpstr>Arial</vt:lpstr>
      <vt:lpstr>Calibri</vt:lpstr>
      <vt:lpstr>Roboto</vt:lpstr>
      <vt:lpstr>Office Theme</vt:lpstr>
      <vt:lpstr>ČAJ  </vt:lpstr>
      <vt:lpstr> Kako pravilno pripravimo čaj </vt:lpstr>
      <vt:lpstr>Črni čaj</vt:lpstr>
      <vt:lpstr>Pravi čaj - grm čajevca </vt:lpstr>
      <vt:lpstr>Priprava čaja</vt:lpstr>
      <vt:lpstr>Kaj uporabljamo</vt:lpstr>
      <vt:lpstr>Priprava čajev</vt:lpstr>
      <vt:lpstr>Poparek</vt:lpstr>
      <vt:lpstr>Prelivek</vt:lpstr>
      <vt:lpstr>Prevretek</vt:lpstr>
      <vt:lpstr>Naloga 1</vt:lpstr>
      <vt:lpstr>Naloga 2</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ČAJ</dc:title>
  <dc:creator>Družina Nabergoj</dc:creator>
  <cp:lastModifiedBy>Uporabnik</cp:lastModifiedBy>
  <cp:revision>19</cp:revision>
  <dcterms:created xsi:type="dcterms:W3CDTF">2020-03-08T18:26:08Z</dcterms:created>
  <dcterms:modified xsi:type="dcterms:W3CDTF">2020-03-23T13:15:08Z</dcterms:modified>
</cp:coreProperties>
</file>