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slovenščina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Edninski in množinski samostalniki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127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zvezek:</a:t>
            </a:r>
            <a:br>
              <a:rPr lang="sl-SI" dirty="0" smtClean="0"/>
            </a:br>
            <a:r>
              <a:rPr lang="sl-SI" dirty="0" smtClean="0"/>
              <a:t>edninski in množinski samostalniki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Večina samostalnikov ima tri števila, ednino, dvojino in množino.</a:t>
            </a:r>
          </a:p>
          <a:p>
            <a:r>
              <a:rPr lang="sl-SI" dirty="0" smtClean="0"/>
              <a:t>Nekateri pa so izjeme:</a:t>
            </a:r>
          </a:p>
          <a:p>
            <a:pPr>
              <a:buFontTx/>
              <a:buChar char="-"/>
            </a:pPr>
            <a:r>
              <a:rPr lang="sl-SI" dirty="0" smtClean="0"/>
              <a:t>uporabljamo jih samo v ednini,</a:t>
            </a:r>
          </a:p>
          <a:p>
            <a:pPr>
              <a:buFontTx/>
              <a:buChar char="-"/>
            </a:pPr>
            <a:r>
              <a:rPr lang="sl-SI" dirty="0" smtClean="0"/>
              <a:t>uporabljamo jih samo v množini.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598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Množinski samostalniki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To so tisti, ki jih rabimo samo v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množini</a:t>
            </a:r>
            <a:r>
              <a:rPr lang="sl-SI" dirty="0" smtClean="0"/>
              <a:t>. Primer: škarje (so), hlače (so), vilice (so).</a:t>
            </a:r>
          </a:p>
          <a:p>
            <a:r>
              <a:rPr lang="sl-SI" dirty="0" smtClean="0"/>
              <a:t>Pri določanju števila si pomagamo tako, da ga uporabimo v povedi.</a:t>
            </a:r>
          </a:p>
          <a:p>
            <a:r>
              <a:rPr lang="sl-SI" dirty="0" smtClean="0"/>
              <a:t>Vprašamo se : Kaj je to? – To so škarje. </a:t>
            </a:r>
          </a:p>
          <a:p>
            <a:r>
              <a:rPr lang="sl-SI" dirty="0" smtClean="0"/>
              <a:t>Če v odgovoru uporabimo besedo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sl-SI" dirty="0" smtClean="0"/>
              <a:t>, je samostalnik množinski.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687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846561"/>
              </p:ext>
            </p:extLst>
          </p:nvPr>
        </p:nvGraphicFramePr>
        <p:xfrm>
          <a:off x="2327564" y="1770613"/>
          <a:ext cx="6824663" cy="3029743"/>
        </p:xfrm>
        <a:graphic>
          <a:graphicData uri="http://schemas.openxmlformats.org/drawingml/2006/table">
            <a:tbl>
              <a:tblPr firstRow="1" firstCol="1" bandRow="1"/>
              <a:tblGrid>
                <a:gridCol w="2274393">
                  <a:extLst>
                    <a:ext uri="{9D8B030D-6E8A-4147-A177-3AD203B41FA5}">
                      <a16:colId xmlns:a16="http://schemas.microsoft.com/office/drawing/2014/main" val="3590645241"/>
                    </a:ext>
                  </a:extLst>
                </a:gridCol>
                <a:gridCol w="2275135">
                  <a:extLst>
                    <a:ext uri="{9D8B030D-6E8A-4147-A177-3AD203B41FA5}">
                      <a16:colId xmlns:a16="http://schemas.microsoft.com/office/drawing/2014/main" val="2259722391"/>
                    </a:ext>
                  </a:extLst>
                </a:gridCol>
                <a:gridCol w="2275135">
                  <a:extLst>
                    <a:ext uri="{9D8B030D-6E8A-4147-A177-3AD203B41FA5}">
                      <a16:colId xmlns:a16="http://schemas.microsoft.com/office/drawing/2014/main" val="3487385444"/>
                    </a:ext>
                  </a:extLst>
                </a:gridCol>
              </a:tblGrid>
              <a:tr h="56367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i="0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MNOŽINSKI SAMOSTALNIKI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750881"/>
                  </a:ext>
                </a:extLst>
              </a:tr>
              <a:tr h="352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i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ŽENSKI SPOL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i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MOŠKI SPOL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i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SREDNJI SPOL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3335"/>
                  </a:ext>
                </a:extLst>
              </a:tr>
              <a:tr h="422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tiste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tisti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tista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15453"/>
                  </a:ext>
                </a:extLst>
              </a:tr>
              <a:tr h="1691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hlače</a:t>
                      </a:r>
                      <a:endParaRPr lang="sl-SI" sz="2000" i="1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jasli</a:t>
                      </a:r>
                      <a:endParaRPr lang="sl-SI" sz="2000" i="1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prsi</a:t>
                      </a:r>
                      <a:endParaRPr lang="sl-SI" sz="2000" i="1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počitnice</a:t>
                      </a:r>
                      <a:endParaRPr lang="sl-SI" sz="2000" i="1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brki</a:t>
                      </a:r>
                      <a:endParaRPr lang="sl-SI" sz="2000" i="1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možgani</a:t>
                      </a:r>
                      <a:endParaRPr lang="sl-SI" sz="2000" i="1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usta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vrata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i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pljuča</a:t>
                      </a:r>
                      <a:endParaRPr lang="sl-SI" sz="20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994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46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Edninski samostalniki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Nekaj samostalnikov uporabljamo samo v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ednini</a:t>
            </a:r>
            <a:r>
              <a:rPr lang="sl-SI" dirty="0" smtClean="0"/>
              <a:t>. </a:t>
            </a:r>
            <a:endParaRPr lang="sl-SI" dirty="0"/>
          </a:p>
          <a:p>
            <a:r>
              <a:rPr lang="sl-SI" dirty="0" smtClean="0"/>
              <a:t>V dvojini in množini jih ne. </a:t>
            </a:r>
          </a:p>
          <a:p>
            <a:r>
              <a:rPr lang="sl-SI" dirty="0" smtClean="0"/>
              <a:t>Taki so tisti samostalniki, ki jih ne moremo šteti, torej so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neštevni</a:t>
            </a:r>
            <a:r>
              <a:rPr lang="sl-SI" dirty="0" smtClean="0"/>
              <a:t>.</a:t>
            </a:r>
          </a:p>
          <a:p>
            <a:r>
              <a:rPr lang="sl-SI" dirty="0" smtClean="0"/>
              <a:t>Neštevni samostalniki so tisti, ki poimenujejo: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snov</a:t>
            </a:r>
            <a:r>
              <a:rPr lang="sl-SI" dirty="0" smtClean="0"/>
              <a:t> (olje, je),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skupino</a:t>
            </a:r>
            <a:r>
              <a:rPr lang="sl-SI" dirty="0" smtClean="0"/>
              <a:t> (sadje, je),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pojem</a:t>
            </a:r>
            <a:r>
              <a:rPr lang="sl-SI" dirty="0" smtClean="0"/>
              <a:t> (ljubezen, je).</a:t>
            </a:r>
          </a:p>
          <a:p>
            <a:r>
              <a:rPr lang="sl-SI" dirty="0" smtClean="0"/>
              <a:t>Pri določanju števila samostalnik uporabimo v povedi.</a:t>
            </a:r>
          </a:p>
          <a:p>
            <a:r>
              <a:rPr lang="sl-SI" dirty="0" smtClean="0"/>
              <a:t>Vprašamo se: Kaj je to? – To je ljubezen.</a:t>
            </a:r>
          </a:p>
          <a:p>
            <a:r>
              <a:rPr lang="sl-SI" dirty="0" smtClean="0"/>
              <a:t>Če v odgovoru uporabimo besedo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je</a:t>
            </a:r>
            <a:r>
              <a:rPr lang="sl-SI" dirty="0" smtClean="0"/>
              <a:t>, je samostalnik v ednini.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7645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316678"/>
              </p:ext>
            </p:extLst>
          </p:nvPr>
        </p:nvGraphicFramePr>
        <p:xfrm>
          <a:off x="2252749" y="1712421"/>
          <a:ext cx="6766474" cy="2984440"/>
        </p:xfrm>
        <a:graphic>
          <a:graphicData uri="http://schemas.openxmlformats.org/drawingml/2006/table">
            <a:tbl>
              <a:tblPr firstRow="1" firstCol="1" bandRow="1"/>
              <a:tblGrid>
                <a:gridCol w="2255002">
                  <a:extLst>
                    <a:ext uri="{9D8B030D-6E8A-4147-A177-3AD203B41FA5}">
                      <a16:colId xmlns:a16="http://schemas.microsoft.com/office/drawing/2014/main" val="2715053725"/>
                    </a:ext>
                  </a:extLst>
                </a:gridCol>
                <a:gridCol w="2255736">
                  <a:extLst>
                    <a:ext uri="{9D8B030D-6E8A-4147-A177-3AD203B41FA5}">
                      <a16:colId xmlns:a16="http://schemas.microsoft.com/office/drawing/2014/main" val="594511418"/>
                    </a:ext>
                  </a:extLst>
                </a:gridCol>
                <a:gridCol w="2255736">
                  <a:extLst>
                    <a:ext uri="{9D8B030D-6E8A-4147-A177-3AD203B41FA5}">
                      <a16:colId xmlns:a16="http://schemas.microsoft.com/office/drawing/2014/main" val="1467554245"/>
                    </a:ext>
                  </a:extLst>
                </a:gridCol>
              </a:tblGrid>
              <a:tr h="55130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i="0" dirty="0" smtClean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EDNINSKI </a:t>
                      </a:r>
                      <a:r>
                        <a:rPr lang="sl-SI" sz="2400" b="1" i="0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SAMOSTALNIKI</a:t>
                      </a:r>
                      <a:endParaRPr lang="sl-SI" sz="24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249383"/>
                  </a:ext>
                </a:extLst>
              </a:tr>
              <a:tr h="344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i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ŽENSKI SPOL</a:t>
                      </a:r>
                      <a:endParaRPr lang="sl-SI" sz="24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i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MOŠKI SPOL</a:t>
                      </a:r>
                      <a:endParaRPr lang="sl-SI" sz="2400" i="1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b="1" i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SREDNJI SPOL</a:t>
                      </a:r>
                      <a:endParaRPr lang="sl-SI" sz="24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773554"/>
                  </a:ext>
                </a:extLst>
              </a:tr>
              <a:tr h="413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0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tista</a:t>
                      </a:r>
                      <a:endParaRPr lang="sl-SI" sz="24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tisti</a:t>
                      </a:r>
                      <a:endParaRPr lang="sl-SI" sz="24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0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tisto</a:t>
                      </a:r>
                      <a:endParaRPr lang="sl-SI" sz="24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00745"/>
                  </a:ext>
                </a:extLst>
              </a:tr>
              <a:tr h="1653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1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ljubezen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1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mladina</a:t>
                      </a:r>
                      <a:endParaRPr lang="sl-SI" sz="24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1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sneg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1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kis</a:t>
                      </a:r>
                      <a:endParaRPr lang="sl-SI" sz="24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1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mleko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1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olje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1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Upanje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i="1" dirty="0" smtClean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sadje</a:t>
                      </a:r>
                      <a:endParaRPr lang="sl-SI" sz="2400" i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361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61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učbenik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Preberi si strani 100 in 101.</a:t>
            </a:r>
          </a:p>
          <a:p>
            <a:r>
              <a:rPr lang="sl-SI" dirty="0" smtClean="0"/>
              <a:t>Na strani 100 ustno reši nalogo: Glava, tuhtaj.</a:t>
            </a:r>
          </a:p>
          <a:p>
            <a:r>
              <a:rPr lang="sl-SI" dirty="0" smtClean="0"/>
              <a:t>Na strani 101 reši vse naloge iz rubrike Zmoreš tudi več. Vse tri naloge zapiši v zvezek.</a:t>
            </a:r>
          </a:p>
          <a:p>
            <a:r>
              <a:rPr lang="sl-SI" dirty="0" smtClean="0"/>
              <a:t>Nalogo fotografiraj in mi jo </a:t>
            </a:r>
            <a:r>
              <a:rPr lang="sl-SI" smtClean="0"/>
              <a:t>prosim pošlji.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1864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22</TotalTime>
  <Words>275</Words>
  <Application>Microsoft Office PowerPoint</Application>
  <PresentationFormat>Širokozaslonsko</PresentationFormat>
  <Paragraphs>56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Times New Roman</vt:lpstr>
      <vt:lpstr>Trebuchet MS</vt:lpstr>
      <vt:lpstr>Tw Cen MT</vt:lpstr>
      <vt:lpstr>Vezje</vt:lpstr>
      <vt:lpstr>slovenščina</vt:lpstr>
      <vt:lpstr>Zapis v zvezek: edninski in množinski samostalniki</vt:lpstr>
      <vt:lpstr>Množinski samostalniki</vt:lpstr>
      <vt:lpstr>PowerPointova predstavitev</vt:lpstr>
      <vt:lpstr>Edninski samostalniki</vt:lpstr>
      <vt:lpstr>PowerPointova predstavitev</vt:lpstr>
      <vt:lpstr>učbenik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ROID</cp:lastModifiedBy>
  <cp:revision>3</cp:revision>
  <dcterms:created xsi:type="dcterms:W3CDTF">2020-04-05T05:50:51Z</dcterms:created>
  <dcterms:modified xsi:type="dcterms:W3CDTF">2020-04-05T07:22:07Z</dcterms:modified>
</cp:coreProperties>
</file>