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039AE6-AD07-4CCD-98C9-16E9410B6BA8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92D724-940B-4134-9F6B-A5B7D1399A6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108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4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70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039AE6-AD07-4CCD-98C9-16E9410B6BA8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92D724-940B-4134-9F6B-A5B7D1399A6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8097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8487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white"/>
                </a:solidFill>
              </a:rPr>
              <a:pPr/>
              <a:t>31. 03. 2020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white"/>
                </a:solidFill>
              </a:rPr>
              <a:pPr/>
              <a:t>‹#›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93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white"/>
                </a:solidFill>
              </a:rPr>
              <a:pPr/>
              <a:t>31. 03. 2020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white"/>
                </a:solidFill>
              </a:rPr>
              <a:pPr/>
              <a:t>‹#›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2942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3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white"/>
                </a:solidFill>
              </a:rPr>
              <a:pPr/>
              <a:t>31. 03. 2020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white"/>
                </a:solidFill>
              </a:rPr>
              <a:pPr/>
              <a:t>‹#›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835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15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194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8075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039AE6-AD07-4CCD-98C9-16E9410B6BA8}" type="datetimeFigureOut">
              <a:rPr lang="sl-SI" smtClean="0">
                <a:solidFill>
                  <a:prstClr val="white"/>
                </a:solidFill>
              </a:rPr>
              <a:pPr/>
              <a:t>31. 03. 2020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92D724-940B-4134-9F6B-A5B7D1399A68}" type="slidenum">
              <a:rPr lang="sl-SI" smtClean="0">
                <a:solidFill>
                  <a:prstClr val="white"/>
                </a:solidFill>
              </a:rPr>
              <a:pPr/>
              <a:t>‹#›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66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82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7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white"/>
                </a:solidFill>
              </a:rPr>
              <a:pPr/>
              <a:t>31. 03. 2020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white"/>
                </a:solidFill>
              </a:rPr>
              <a:pPr/>
              <a:t>‹#›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02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white"/>
                </a:solidFill>
              </a:rPr>
              <a:pPr/>
              <a:t>31. 03. 2020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white"/>
                </a:solidFill>
              </a:rPr>
              <a:pPr/>
              <a:t>‹#›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841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69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white"/>
                </a:solidFill>
              </a:rPr>
              <a:pPr/>
              <a:t>31. 03. 2020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white"/>
                </a:solidFill>
              </a:rPr>
              <a:pPr/>
              <a:t>‹#›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9757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5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629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039AE6-AD07-4CCD-98C9-16E9410B6BA8}" type="datetimeFigureOut">
              <a:rPr lang="sl-SI" smtClean="0">
                <a:solidFill>
                  <a:prstClr val="white"/>
                </a:solidFill>
              </a:rPr>
              <a:pPr/>
              <a:t>31. 03. 2020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92D724-940B-4134-9F6B-A5B7D1399A68}" type="slidenum">
              <a:rPr lang="sl-SI" smtClean="0">
                <a:solidFill>
                  <a:prstClr val="white"/>
                </a:solidFill>
              </a:rPr>
              <a:pPr/>
              <a:t>‹#›</a:t>
            </a:fld>
            <a:endParaRPr lang="sl-SI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72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3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039AE6-AD07-4CCD-98C9-16E9410B6BA8}" type="datetimeFigureOut">
              <a:rPr lang="sl-SI" smtClean="0">
                <a:solidFill>
                  <a:prstClr val="black"/>
                </a:solidFill>
              </a:rPr>
              <a:pPr/>
              <a:t>31. 03. 2020</a:t>
            </a:fld>
            <a:endParaRPr lang="sl-SI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92D724-940B-4134-9F6B-A5B7D1399A68}" type="slidenum">
              <a:rPr lang="sl-SI" smtClean="0">
                <a:solidFill>
                  <a:prstClr val="black"/>
                </a:solidFill>
              </a:rPr>
              <a:pPr/>
              <a:t>‹#›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9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kemija9/1102/index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>
                <a:solidFill>
                  <a:srgbClr val="222222"/>
                </a:solidFill>
                <a:latin typeface="Arial"/>
              </a:rPr>
              <a:t>Monomere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 za nastanek poliestrov so:</a:t>
            </a:r>
          </a:p>
          <a:p>
            <a:pPr marL="0" indent="0">
              <a:buNone/>
            </a:pPr>
            <a:r>
              <a:rPr lang="sl-SI" b="1" dirty="0">
                <a:solidFill>
                  <a:srgbClr val="222222"/>
                </a:solidFill>
                <a:latin typeface="Arial"/>
              </a:rPr>
              <a:t>- alkohololi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, ki imajo v molekuli vsaj </a:t>
            </a:r>
            <a:r>
              <a:rPr lang="sl-SI" b="1" dirty="0">
                <a:solidFill>
                  <a:srgbClr val="222222"/>
                </a:solidFill>
                <a:latin typeface="Arial"/>
              </a:rPr>
              <a:t>dve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 hidroksilni funkcionalni skupini (</a:t>
            </a:r>
            <a:r>
              <a:rPr lang="sl-SI" b="1" dirty="0">
                <a:solidFill>
                  <a:srgbClr val="222222"/>
                </a:solidFill>
                <a:latin typeface="Arial"/>
              </a:rPr>
              <a:t>-OH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)  in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222222"/>
                </a:solidFill>
                <a:latin typeface="Arial"/>
              </a:rPr>
              <a:t>- karboksilne kisline 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z vsaj </a:t>
            </a:r>
            <a:r>
              <a:rPr lang="sl-SI" b="1" dirty="0">
                <a:solidFill>
                  <a:srgbClr val="222222"/>
                </a:solidFill>
                <a:latin typeface="Arial"/>
              </a:rPr>
              <a:t>dvema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 karboksilnima skupinama (</a:t>
            </a:r>
            <a:r>
              <a:rPr lang="sl-SI" b="1" dirty="0">
                <a:solidFill>
                  <a:srgbClr val="222222"/>
                </a:solidFill>
                <a:latin typeface="Arial"/>
              </a:rPr>
              <a:t>-COOH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).</a:t>
            </a:r>
          </a:p>
          <a:p>
            <a:pPr marL="0" indent="0">
              <a:buNone/>
            </a:pPr>
            <a:r>
              <a:rPr lang="sl-SI" dirty="0">
                <a:solidFill>
                  <a:srgbClr val="222222"/>
                </a:solidFill>
                <a:latin typeface="Arial"/>
              </a:rPr>
              <a:t>- Reakcija, med danimi alkoholi in karboksilnimi kislinami, je </a:t>
            </a:r>
            <a:r>
              <a:rPr lang="sl-SI" b="1" dirty="0">
                <a:solidFill>
                  <a:srgbClr val="222222"/>
                </a:solidFill>
                <a:latin typeface="Arial"/>
              </a:rPr>
              <a:t>kondenzacijska polimerizacija 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(odcepi se voda).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Poliestri</a:t>
            </a:r>
          </a:p>
        </p:txBody>
      </p:sp>
    </p:spTree>
    <p:extLst>
      <p:ext uri="{BB962C8B-B14F-4D97-AF65-F5344CB8AC3E}">
        <p14:creationId xmlns:p14="http://schemas.microsoft.com/office/powerpoint/2010/main" val="136492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>
                <a:solidFill>
                  <a:srgbClr val="222222"/>
                </a:solidFill>
                <a:latin typeface="Arial"/>
              </a:rPr>
              <a:t>Poliestri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 so skupina polimerov, ki vsebujejo </a:t>
            </a:r>
            <a:r>
              <a:rPr lang="sl-SI" b="1" dirty="0">
                <a:solidFill>
                  <a:srgbClr val="222222"/>
                </a:solidFill>
                <a:latin typeface="Arial"/>
              </a:rPr>
              <a:t>ponavljajoče se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 estrske funkcionalne skupine v glavni verigi (označi estrsko skupino)</a:t>
            </a:r>
            <a:endParaRPr lang="sl-SI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>
                <a:latin typeface="Times New Roman"/>
                <a:ea typeface="Times New Roman"/>
                <a:cs typeface="Times New Roman"/>
              </a:rPr>
              <a:t> </a:t>
            </a:r>
            <a:endParaRPr lang="sl-SI" sz="2400" dirty="0">
              <a:ea typeface="Calibri"/>
              <a:cs typeface="Times New Roman"/>
            </a:endParaRPr>
          </a:p>
          <a:p>
            <a:endParaRPr lang="sl-SI" dirty="0"/>
          </a:p>
          <a:p>
            <a:endParaRPr lang="sl-SI" dirty="0"/>
          </a:p>
          <a:p>
            <a:pPr marL="109728" indent="0">
              <a:buNone/>
            </a:pPr>
            <a:r>
              <a:rPr lang="sl-SI" dirty="0">
                <a:solidFill>
                  <a:srgbClr val="222222"/>
                </a:solidFill>
                <a:latin typeface="Arial"/>
              </a:rPr>
              <a:t> </a:t>
            </a:r>
            <a:r>
              <a:rPr lang="sl-SI" dirty="0">
                <a:solidFill>
                  <a:prstClr val="black"/>
                </a:solidFill>
              </a:rPr>
              <a:t>      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 </a:t>
            </a:r>
            <a:r>
              <a:rPr lang="sl-SI" i="1" dirty="0">
                <a:solidFill>
                  <a:srgbClr val="222222"/>
                </a:solidFill>
                <a:latin typeface="Arial"/>
              </a:rPr>
              <a:t>polietilen tereftalat  ali s kratico </a:t>
            </a:r>
            <a:r>
              <a:rPr lang="sl-SI" b="1" i="1" dirty="0">
                <a:solidFill>
                  <a:srgbClr val="222222"/>
                </a:solidFill>
                <a:latin typeface="Arial"/>
              </a:rPr>
              <a:t>PET,</a:t>
            </a:r>
            <a:r>
              <a:rPr lang="sl-SI" i="1" dirty="0">
                <a:solidFill>
                  <a:srgbClr val="222222"/>
                </a:solidFill>
                <a:latin typeface="Arial"/>
              </a:rPr>
              <a:t> </a:t>
            </a:r>
            <a:endParaRPr lang="sl-SI" i="1" dirty="0"/>
          </a:p>
          <a:p>
            <a:pPr marL="109728" indent="0">
              <a:buNone/>
            </a:pPr>
            <a:r>
              <a:rPr lang="sl-SI" dirty="0"/>
              <a:t> 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Poliestri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12975"/>
            <a:ext cx="5052136" cy="99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60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za izdelavo tkanin za oblačila,</a:t>
            </a:r>
          </a:p>
          <a:p>
            <a:r>
              <a:rPr lang="sl-SI" dirty="0"/>
              <a:t>za plastenke in drugo posodo,</a:t>
            </a:r>
          </a:p>
          <a:p>
            <a:r>
              <a:rPr lang="sl-SI" dirty="0"/>
              <a:t>za šotorska prekrivala,</a:t>
            </a:r>
          </a:p>
          <a:p>
            <a:r>
              <a:rPr lang="sl-SI" dirty="0"/>
              <a:t>odeje,</a:t>
            </a:r>
          </a:p>
          <a:p>
            <a:r>
              <a:rPr lang="sl-SI" dirty="0"/>
              <a:t>tkanine za notranjo opremo...</a:t>
            </a:r>
          </a:p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Uporaba poliestrov:</a:t>
            </a:r>
          </a:p>
        </p:txBody>
      </p:sp>
    </p:spTree>
    <p:extLst>
      <p:ext uri="{BB962C8B-B14F-4D97-AF65-F5344CB8AC3E}">
        <p14:creationId xmlns:p14="http://schemas.microsoft.com/office/powerpoint/2010/main" val="300246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O recikliranju</a:t>
            </a:r>
            <a:br>
              <a:rPr lang="sl-SI" dirty="0"/>
            </a:br>
            <a:r>
              <a:rPr lang="sl-SI" sz="2200" dirty="0">
                <a:hlinkClick r:id="rId2"/>
              </a:rPr>
              <a:t>https://eucbeniki.sio.si/kemija9/1102/index2.html</a:t>
            </a:r>
            <a:endParaRPr lang="sl-SI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sl-SI" dirty="0">
                <a:solidFill>
                  <a:srgbClr val="222222"/>
                </a:solidFill>
                <a:latin typeface="Arial"/>
              </a:rPr>
              <a:t>Pomemben postopek predelave stare plastike je recikliranje. Za lažje recikliranje moramo odpadke zbirati ločeno. Plastično embalažo odlagamo v posebne </a:t>
            </a:r>
            <a:r>
              <a:rPr lang="sl-SI" b="1" dirty="0">
                <a:solidFill>
                  <a:srgbClr val="222222"/>
                </a:solidFill>
                <a:latin typeface="Arial"/>
              </a:rPr>
              <a:t>zabojnike za embalažo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.  </a:t>
            </a:r>
          </a:p>
          <a:p>
            <a:pPr lvl="0">
              <a:buClr>
                <a:srgbClr val="2DA2BF"/>
              </a:buClr>
            </a:pPr>
            <a:endParaRPr lang="sl-SI" dirty="0">
              <a:solidFill>
                <a:srgbClr val="222222"/>
              </a:solidFill>
              <a:latin typeface="Arial"/>
            </a:endParaRPr>
          </a:p>
          <a:p>
            <a:pPr lvl="0">
              <a:buClr>
                <a:srgbClr val="2DA2BF"/>
              </a:buClr>
            </a:pPr>
            <a:r>
              <a:rPr lang="sl-SI" dirty="0">
                <a:solidFill>
                  <a:srgbClr val="222222"/>
                </a:solidFill>
                <a:latin typeface="Arial"/>
              </a:rPr>
              <a:t>Kot okoljsko zavedni državljani se moramo truditi, da vestno sledimo navodilom za </a:t>
            </a:r>
            <a:r>
              <a:rPr lang="sl-SI" b="1" dirty="0">
                <a:solidFill>
                  <a:srgbClr val="222222"/>
                </a:solidFill>
                <a:latin typeface="Arial"/>
              </a:rPr>
              <a:t>zbiranje odpadkov</a:t>
            </a:r>
            <a:r>
              <a:rPr lang="sl-SI" dirty="0">
                <a:solidFill>
                  <a:srgbClr val="222222"/>
                </a:solidFill>
                <a:latin typeface="Arial"/>
              </a:rPr>
              <a:t>.</a:t>
            </a:r>
          </a:p>
          <a:p>
            <a:pPr marL="109728" lvl="0" indent="0">
              <a:buClr>
                <a:srgbClr val="2DA2BF"/>
              </a:buClr>
              <a:buNone/>
            </a:pPr>
            <a:br>
              <a:rPr lang="sl-SI" dirty="0">
                <a:solidFill>
                  <a:prstClr val="black"/>
                </a:solidFill>
              </a:rPr>
            </a:br>
            <a:endParaRPr lang="sl-SI" dirty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23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učbeniku na strani 192, reši 3. in 4.nalogo.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Naloga:</a:t>
            </a:r>
          </a:p>
        </p:txBody>
      </p:sp>
    </p:spTree>
    <p:extLst>
      <p:ext uri="{BB962C8B-B14F-4D97-AF65-F5344CB8AC3E}">
        <p14:creationId xmlns:p14="http://schemas.microsoft.com/office/powerpoint/2010/main" val="1883076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183</Words>
  <Application>Microsoft Office PowerPoint</Application>
  <PresentationFormat>Diaprojekcija na zaslonu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5</vt:i4>
      </vt:variant>
    </vt:vector>
  </HeadingPairs>
  <TitlesOfParts>
    <vt:vector size="13" baseType="lpstr">
      <vt:lpstr>Arial</vt:lpstr>
      <vt:lpstr>Lucida Sans Unicode</vt:lpstr>
      <vt:lpstr>Times New Roman</vt:lpstr>
      <vt:lpstr>Verdana</vt:lpstr>
      <vt:lpstr>Wingdings 2</vt:lpstr>
      <vt:lpstr>Wingdings 3</vt:lpstr>
      <vt:lpstr>Concourse</vt:lpstr>
      <vt:lpstr>1_Concourse</vt:lpstr>
      <vt:lpstr>Poliestri</vt:lpstr>
      <vt:lpstr>Poliestri</vt:lpstr>
      <vt:lpstr>Uporaba poliestrov:</vt:lpstr>
      <vt:lpstr>O recikliranju https://eucbeniki.sio.si/kemija9/1102/index2.html</vt:lpstr>
      <vt:lpstr>Naloga: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Poliestri</dc:title>
  <dc:creator>Družina Nabergoj</dc:creator>
  <cp:lastModifiedBy>Uporabnik</cp:lastModifiedBy>
  <cp:revision>8</cp:revision>
  <dcterms:created xsi:type="dcterms:W3CDTF">2020-03-30T13:22:50Z</dcterms:created>
  <dcterms:modified xsi:type="dcterms:W3CDTF">2020-03-31T08:54:21Z</dcterms:modified>
</cp:coreProperties>
</file>