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DE80-792A-47D7-9008-D15F98FEC845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2955AC-F80E-40C2-B41D-0FB65C8A207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DE80-792A-47D7-9008-D15F98FEC845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55AC-F80E-40C2-B41D-0FB65C8A207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82955AC-F80E-40C2-B41D-0FB65C8A2073}" type="slidenum">
              <a:rPr lang="sl-SI" smtClean="0"/>
              <a:t>‹#›</a:t>
            </a:fld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DE80-792A-47D7-9008-D15F98FEC845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DE80-792A-47D7-9008-D15F98FEC845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82955AC-F80E-40C2-B41D-0FB65C8A207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DE80-792A-47D7-9008-D15F98FEC845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2955AC-F80E-40C2-B41D-0FB65C8A2073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107DE80-792A-47D7-9008-D15F98FEC845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55AC-F80E-40C2-B41D-0FB65C8A207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DE80-792A-47D7-9008-D15F98FEC845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l-SI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82955AC-F80E-40C2-B41D-0FB65C8A2073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DE80-792A-47D7-9008-D15F98FEC845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82955AC-F80E-40C2-B41D-0FB65C8A20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DE80-792A-47D7-9008-D15F98FEC845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2955AC-F80E-40C2-B41D-0FB65C8A20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2955AC-F80E-40C2-B41D-0FB65C8A2073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DE80-792A-47D7-9008-D15F98FEC845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82955AC-F80E-40C2-B41D-0FB65C8A2073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107DE80-792A-47D7-9008-D15F98FEC845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107DE80-792A-47D7-9008-D15F98FEC845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2955AC-F80E-40C2-B41D-0FB65C8A2073}" type="slidenum">
              <a:rPr lang="sl-SI" smtClean="0"/>
              <a:t>‹#›</a:t>
            </a:fld>
            <a:endParaRPr lang="sl-SI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47664" y="3861048"/>
            <a:ext cx="6400800" cy="17526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3" y="836712"/>
            <a:ext cx="7709393" cy="1197027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KROVNE STRUKTURE</a:t>
            </a:r>
            <a:br>
              <a:rPr lang="sl-SI" b="1" dirty="0" smtClean="0"/>
            </a:br>
            <a:endParaRPr lang="sl-SI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5" y="4437112"/>
            <a:ext cx="2829683" cy="194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58" y="4005064"/>
            <a:ext cx="3286591" cy="219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6" y="2033739"/>
            <a:ext cx="3159248" cy="212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06" y="385461"/>
            <a:ext cx="2314625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04" y="2000135"/>
            <a:ext cx="3436654" cy="21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2" y="4238754"/>
            <a:ext cx="2725822" cy="195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9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+mn-lt"/>
              </a:rPr>
              <a:t>Koža sesalcev</a:t>
            </a:r>
            <a:endParaRPr lang="sl-SI" b="1" dirty="0"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32110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19947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31" y="1267441"/>
            <a:ext cx="4393762" cy="30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9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KOŽA ČLOVEKA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 descr="https://eucbeniki.sio.si/nar7/2016/koza_clovek_zgradb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153944" cy="493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Večina sesalcev ima v koži: dlake, žleze lojnice in znojnice, mlečne žleze.</a:t>
            </a:r>
          </a:p>
          <a:p>
            <a:pPr marL="0" indent="0">
              <a:buNone/>
            </a:pPr>
            <a:r>
              <a:rPr lang="sl-SI" dirty="0" smtClean="0"/>
              <a:t>Druge kožne tvorbe so še</a:t>
            </a:r>
            <a:r>
              <a:rPr lang="sl-SI" b="1" dirty="0" smtClean="0"/>
              <a:t>: kremplji, nohti, kopita, parklji, rogovi </a:t>
            </a:r>
            <a:r>
              <a:rPr lang="sl-SI" dirty="0" smtClean="0"/>
              <a:t>(iz dlake-nosorogi, kosti- jelen, kosti in roževine- govedo), </a:t>
            </a:r>
            <a:r>
              <a:rPr lang="sl-SI" b="1" dirty="0" smtClean="0"/>
              <a:t>bodice ali luske</a:t>
            </a:r>
            <a:endParaRPr lang="sl-SI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+mn-lt"/>
              </a:rPr>
              <a:t>Ribje plavuti</a:t>
            </a:r>
            <a:endParaRPr lang="sl-SI" b="1" dirty="0">
              <a:latin typeface="+mn-lt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4503" y="1856675"/>
            <a:ext cx="6738481" cy="39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9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44" y="1482490"/>
            <a:ext cx="7001463" cy="453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2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87092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latin typeface="+mn-lt"/>
              </a:rPr>
              <a:t/>
            </a:r>
            <a:br>
              <a:rPr lang="sl-SI" dirty="0" smtClean="0">
                <a:latin typeface="+mn-lt"/>
              </a:rPr>
            </a:br>
            <a:r>
              <a:rPr lang="sl-SI" dirty="0" smtClean="0">
                <a:latin typeface="+mn-lt"/>
              </a:rPr>
              <a:t/>
            </a:r>
            <a:br>
              <a:rPr lang="sl-SI" dirty="0" smtClean="0">
                <a:latin typeface="+mn-lt"/>
              </a:rPr>
            </a:br>
            <a:r>
              <a:rPr lang="sl-SI" dirty="0">
                <a:latin typeface="+mn-lt"/>
              </a:rPr>
              <a:t/>
            </a:r>
            <a:br>
              <a:rPr lang="sl-SI" dirty="0">
                <a:latin typeface="+mn-lt"/>
              </a:rPr>
            </a:br>
            <a:r>
              <a:rPr lang="sl-SI" dirty="0" smtClean="0">
                <a:latin typeface="+mn-lt"/>
              </a:rPr>
              <a:t>KROVNE </a:t>
            </a:r>
            <a:r>
              <a:rPr lang="sl-SI" dirty="0">
                <a:latin typeface="+mn-lt"/>
              </a:rPr>
              <a:t>STRUKTURE </a:t>
            </a:r>
            <a:r>
              <a:rPr lang="sl-SI" dirty="0" smtClean="0">
                <a:latin typeface="+mn-lt"/>
              </a:rPr>
              <a:t/>
            </a:r>
            <a:br>
              <a:rPr lang="sl-SI" dirty="0" smtClean="0">
                <a:latin typeface="+mn-lt"/>
              </a:rPr>
            </a:br>
            <a:r>
              <a:rPr lang="sl-SI" sz="3100" dirty="0" smtClean="0">
                <a:latin typeface="+mn-lt"/>
              </a:rPr>
              <a:t>Povzetek</a:t>
            </a:r>
            <a:endParaRPr lang="sl-SI" sz="31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sz="2400" dirty="0" smtClean="0"/>
              <a:t>So </a:t>
            </a:r>
            <a:r>
              <a:rPr lang="sl-SI" sz="2400" dirty="0"/>
              <a:t>meja med organizmom in njegovim okoljem.</a:t>
            </a:r>
          </a:p>
          <a:p>
            <a:r>
              <a:rPr lang="sl-SI" sz="2400" dirty="0" smtClean="0"/>
              <a:t>Poleg </a:t>
            </a:r>
            <a:r>
              <a:rPr lang="sl-SI" sz="2400" dirty="0"/>
              <a:t>zaščitne funkcije opravljajo še druge, na primer izmenjavo snovi, ohranjanje toplote, dihanje in zaščita pred </a:t>
            </a:r>
            <a:r>
              <a:rPr lang="sl-SI" sz="2400" dirty="0" smtClean="0"/>
              <a:t>izsušitvijo.</a:t>
            </a:r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-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sz="2400" dirty="0" smtClean="0">
                <a:solidFill>
                  <a:srgbClr val="FF0000"/>
                </a:solidFill>
              </a:rPr>
              <a:t>ENOCELIČARJI</a:t>
            </a:r>
            <a:r>
              <a:rPr lang="sl-SI" sz="2400" dirty="0" smtClean="0"/>
              <a:t> </a:t>
            </a:r>
            <a:r>
              <a:rPr lang="sl-SI" sz="2400" dirty="0"/>
              <a:t>– </a:t>
            </a:r>
            <a:r>
              <a:rPr lang="sl-SI" sz="2400" b="1" dirty="0"/>
              <a:t>celična membrana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FF0000"/>
                </a:solidFill>
              </a:rPr>
              <a:t>- MNOGOCELIČARJI</a:t>
            </a:r>
            <a:r>
              <a:rPr lang="sl-SI" sz="2400" dirty="0" smtClean="0"/>
              <a:t> </a:t>
            </a:r>
            <a:r>
              <a:rPr lang="sl-SI" sz="2400" dirty="0"/>
              <a:t>– razvita posebna </a:t>
            </a:r>
            <a:r>
              <a:rPr lang="sl-SI" sz="2400" dirty="0" smtClean="0"/>
              <a:t>povrhnjica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FF0000"/>
                </a:solidFill>
              </a:rPr>
              <a:t>- VALJASTI ČRVI </a:t>
            </a:r>
            <a:r>
              <a:rPr lang="sl-SI" sz="2400" dirty="0" smtClean="0"/>
              <a:t>– </a:t>
            </a:r>
            <a:r>
              <a:rPr lang="sl-SI" sz="2400" b="1" dirty="0" smtClean="0"/>
              <a:t>povrhnjica s kutikulo</a:t>
            </a:r>
            <a:r>
              <a:rPr lang="sl-SI" sz="2400" dirty="0" smtClean="0"/>
              <a:t> (trakulja)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15018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MEHKUŽCI</a:t>
            </a:r>
            <a:r>
              <a:rPr lang="sl-SI" sz="2400" dirty="0">
                <a:solidFill>
                  <a:srgbClr val="C00000"/>
                </a:solidFill>
              </a:rPr>
              <a:t>, KORALNJAKI </a:t>
            </a:r>
            <a:r>
              <a:rPr lang="sl-SI" sz="2400" dirty="0"/>
              <a:t>– </a:t>
            </a:r>
            <a:r>
              <a:rPr lang="sl-SI" sz="2400" b="1" dirty="0"/>
              <a:t>apnena lupina </a:t>
            </a:r>
            <a:r>
              <a:rPr lang="sl-SI" sz="2400" dirty="0"/>
              <a:t>– raste skupaj z živaljo</a:t>
            </a:r>
          </a:p>
          <a:p>
            <a:r>
              <a:rPr lang="sl-SI" sz="2400" dirty="0" smtClean="0">
                <a:solidFill>
                  <a:srgbClr val="C00000"/>
                </a:solidFill>
              </a:rPr>
              <a:t>ČLENONOŽCI </a:t>
            </a:r>
            <a:r>
              <a:rPr lang="sl-SI" sz="2400" dirty="0"/>
              <a:t>– </a:t>
            </a:r>
            <a:r>
              <a:rPr lang="sl-SI" sz="2400" b="1" dirty="0"/>
              <a:t>hitinjača </a:t>
            </a:r>
            <a:r>
              <a:rPr lang="sl-SI" sz="2400" dirty="0"/>
              <a:t>(zunanji skelet) – levitev</a:t>
            </a:r>
          </a:p>
          <a:p>
            <a:r>
              <a:rPr lang="sl-SI" sz="2400" dirty="0" smtClean="0">
                <a:solidFill>
                  <a:srgbClr val="C00000"/>
                </a:solidFill>
              </a:rPr>
              <a:t>RIBE </a:t>
            </a:r>
            <a:r>
              <a:rPr lang="sl-SI" sz="2400" dirty="0">
                <a:solidFill>
                  <a:srgbClr val="C00000"/>
                </a:solidFill>
              </a:rPr>
              <a:t>KOSTNICE </a:t>
            </a:r>
            <a:r>
              <a:rPr lang="sl-SI" sz="2400" dirty="0"/>
              <a:t>– </a:t>
            </a:r>
            <a:r>
              <a:rPr lang="sl-SI" sz="2400" b="1" dirty="0"/>
              <a:t>luske</a:t>
            </a:r>
            <a:r>
              <a:rPr lang="sl-SI" sz="2400" dirty="0"/>
              <a:t> – tanke koščene plošče</a:t>
            </a:r>
          </a:p>
          <a:p>
            <a:r>
              <a:rPr lang="sl-SI" sz="2400" dirty="0" smtClean="0">
                <a:solidFill>
                  <a:srgbClr val="C00000"/>
                </a:solidFill>
              </a:rPr>
              <a:t>RIBE </a:t>
            </a:r>
            <a:r>
              <a:rPr lang="sl-SI" sz="2400" dirty="0">
                <a:solidFill>
                  <a:srgbClr val="C00000"/>
                </a:solidFill>
              </a:rPr>
              <a:t>HRUSTANČNICE </a:t>
            </a:r>
            <a:r>
              <a:rPr lang="sl-SI" sz="2400" dirty="0"/>
              <a:t>– </a:t>
            </a:r>
            <a:r>
              <a:rPr lang="sl-SI" sz="2400" b="1" dirty="0"/>
              <a:t>zobci</a:t>
            </a:r>
            <a:r>
              <a:rPr lang="sl-SI" sz="2400" dirty="0"/>
              <a:t> – enaka zgradba kot njihovi zobje</a:t>
            </a:r>
          </a:p>
          <a:p>
            <a:r>
              <a:rPr lang="sl-SI" sz="2400" dirty="0" smtClean="0">
                <a:solidFill>
                  <a:srgbClr val="C00000"/>
                </a:solidFill>
              </a:rPr>
              <a:t>DVOŽIVKE</a:t>
            </a:r>
            <a:r>
              <a:rPr lang="sl-SI" sz="2400" dirty="0" smtClean="0"/>
              <a:t> </a:t>
            </a:r>
            <a:r>
              <a:rPr lang="sl-SI" sz="2400" dirty="0"/>
              <a:t>– </a:t>
            </a:r>
            <a:r>
              <a:rPr lang="sl-SI" sz="2400" b="1" dirty="0"/>
              <a:t>tanka roževinasta povrhnjica</a:t>
            </a:r>
          </a:p>
          <a:p>
            <a:r>
              <a:rPr lang="sl-SI" sz="2400" dirty="0" smtClean="0">
                <a:solidFill>
                  <a:srgbClr val="C00000"/>
                </a:solidFill>
              </a:rPr>
              <a:t>PLAZILCI </a:t>
            </a:r>
            <a:r>
              <a:rPr lang="sl-SI" sz="2400" dirty="0"/>
              <a:t>– </a:t>
            </a:r>
            <a:r>
              <a:rPr lang="sl-SI" sz="2400" b="1" dirty="0"/>
              <a:t>tanke rožene luske</a:t>
            </a:r>
            <a:r>
              <a:rPr lang="sl-SI" sz="2400" dirty="0"/>
              <a:t>, ŽELVE – debele plasti roževine (želvji oklep) – </a:t>
            </a:r>
            <a:r>
              <a:rPr lang="sl-SI" sz="2400" b="1" dirty="0"/>
              <a:t>levitev</a:t>
            </a:r>
          </a:p>
          <a:p>
            <a:r>
              <a:rPr lang="sl-SI" sz="2400" dirty="0" smtClean="0">
                <a:solidFill>
                  <a:srgbClr val="C00000"/>
                </a:solidFill>
              </a:rPr>
              <a:t>PTICE </a:t>
            </a:r>
            <a:r>
              <a:rPr lang="sl-SI" sz="2400" dirty="0"/>
              <a:t>– še dodatno </a:t>
            </a:r>
            <a:r>
              <a:rPr lang="sl-SI" sz="2400" b="1" dirty="0"/>
              <a:t>perje</a:t>
            </a:r>
            <a:r>
              <a:rPr lang="sl-SI" sz="2400" dirty="0"/>
              <a:t> + podkožje iz maščobnih celic</a:t>
            </a:r>
          </a:p>
          <a:p>
            <a:r>
              <a:rPr lang="sl-SI" sz="2400" dirty="0" smtClean="0">
                <a:solidFill>
                  <a:srgbClr val="C00000"/>
                </a:solidFill>
              </a:rPr>
              <a:t>SESALCI </a:t>
            </a:r>
            <a:r>
              <a:rPr lang="sl-SI" sz="2400" dirty="0"/>
              <a:t>– </a:t>
            </a:r>
            <a:r>
              <a:rPr lang="sl-SI" sz="2400" b="1" dirty="0"/>
              <a:t>dlake, kremplji </a:t>
            </a:r>
            <a:r>
              <a:rPr lang="sl-SI" sz="2400" dirty="0"/>
              <a:t>+ podkožje iz maščobnih celic</a:t>
            </a:r>
          </a:p>
        </p:txBody>
      </p:sp>
    </p:spTree>
    <p:extLst>
      <p:ext uri="{BB962C8B-B14F-4D97-AF65-F5344CB8AC3E}">
        <p14:creationId xmlns:p14="http://schemas.microsoft.com/office/powerpoint/2010/main" val="20120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4400" cy="1224136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prstClr val="black"/>
                </a:solidFill>
              </a:rPr>
              <a:t>Koža je zunanji del telesa</a:t>
            </a: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>VLOGA KOŽE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542256"/>
          </a:xfrm>
        </p:spPr>
        <p:txBody>
          <a:bodyPr/>
          <a:lstStyle/>
          <a:p>
            <a:endParaRPr lang="sl-SI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sl-SI" dirty="0" smtClean="0">
                <a:solidFill>
                  <a:srgbClr val="000000"/>
                </a:solidFill>
                <a:latin typeface="Times New Roman"/>
              </a:rPr>
              <a:t>z</a:t>
            </a:r>
            <a:r>
              <a:rPr lang="sl-SI" b="0" i="0" u="none" strike="noStrike" baseline="0" dirty="0" smtClean="0">
                <a:solidFill>
                  <a:srgbClr val="000000"/>
                </a:solidFill>
                <a:latin typeface="Times New Roman"/>
              </a:rPr>
              <a:t>aščita, </a:t>
            </a:r>
          </a:p>
          <a:p>
            <a:r>
              <a:rPr lang="sl-SI" b="0" i="0" u="none" strike="noStrike" baseline="0" dirty="0" smtClean="0">
                <a:solidFill>
                  <a:srgbClr val="000000"/>
                </a:solidFill>
                <a:latin typeface="Times New Roman"/>
              </a:rPr>
              <a:t>izmenjava snovi z okoljem, </a:t>
            </a:r>
          </a:p>
          <a:p>
            <a:r>
              <a:rPr lang="sl-SI" b="0" i="0" u="none" strike="noStrike" baseline="0" dirty="0" smtClean="0">
                <a:solidFill>
                  <a:srgbClr val="000000"/>
                </a:solidFill>
                <a:latin typeface="Times New Roman"/>
              </a:rPr>
              <a:t>ohlajanje organizma, </a:t>
            </a:r>
          </a:p>
          <a:p>
            <a:r>
              <a:rPr lang="sl-SI" b="0" i="0" u="none" strike="noStrike" baseline="0" dirty="0" smtClean="0">
                <a:solidFill>
                  <a:srgbClr val="000000"/>
                </a:solidFill>
                <a:latin typeface="Times New Roman"/>
              </a:rPr>
              <a:t>izločanje žleznih izločkov, </a:t>
            </a:r>
          </a:p>
          <a:p>
            <a:r>
              <a:rPr lang="sl-SI" b="0" i="0" u="none" strike="noStrike" baseline="0" dirty="0" smtClean="0">
                <a:solidFill>
                  <a:srgbClr val="000000"/>
                </a:solidFill>
                <a:latin typeface="Times New Roman"/>
              </a:rPr>
              <a:t>kožne tvorbe …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48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KOŽNE ŽLEZE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b="1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sl-SI" b="1" i="0" u="none" strike="noStrike" baseline="0" dirty="0" smtClean="0">
                <a:solidFill>
                  <a:srgbClr val="000000"/>
                </a:solidFill>
                <a:latin typeface="Times New Roman"/>
              </a:rPr>
              <a:t>žleze znojnice </a:t>
            </a:r>
            <a:r>
              <a:rPr lang="sl-SI" b="0" i="0" u="none" strike="noStrike" baseline="0" dirty="0" smtClean="0">
                <a:solidFill>
                  <a:srgbClr val="000000"/>
                </a:solidFill>
                <a:latin typeface="Times New Roman"/>
              </a:rPr>
              <a:t>ohlajajo organizem (sesalci); </a:t>
            </a:r>
          </a:p>
          <a:p>
            <a:r>
              <a:rPr lang="sl-SI" b="0" i="0" u="none" strike="noStrike" baseline="0" dirty="0" smtClean="0">
                <a:solidFill>
                  <a:srgbClr val="000000"/>
                </a:solidFill>
                <a:latin typeface="Times New Roman"/>
              </a:rPr>
              <a:t>strupne žleze so namenjene obrambi (dvoživke);</a:t>
            </a:r>
          </a:p>
          <a:p>
            <a:r>
              <a:rPr lang="sl-SI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sl-SI" b="1" i="0" u="none" strike="noStrike" baseline="0" dirty="0" smtClean="0">
                <a:solidFill>
                  <a:srgbClr val="000000"/>
                </a:solidFill>
                <a:latin typeface="Times New Roman"/>
              </a:rPr>
              <a:t>žleze lojnice </a:t>
            </a:r>
            <a:r>
              <a:rPr lang="sl-SI" b="0" i="0" u="none" strike="noStrike" baseline="0" dirty="0" smtClean="0">
                <a:solidFill>
                  <a:srgbClr val="000000"/>
                </a:solidFill>
                <a:latin typeface="Times New Roman"/>
              </a:rPr>
              <a:t>preprečujejo vdor vode v organizem (sesalci);</a:t>
            </a:r>
          </a:p>
          <a:p>
            <a:r>
              <a:rPr lang="sl-SI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sl-SI" b="1" i="0" u="none" strike="noStrike" baseline="0" dirty="0" smtClean="0">
                <a:solidFill>
                  <a:srgbClr val="000000"/>
                </a:solidFill>
                <a:latin typeface="Times New Roman"/>
              </a:rPr>
              <a:t>sluzne žleze </a:t>
            </a:r>
            <a:r>
              <a:rPr lang="sl-SI" b="0" i="0" u="none" strike="noStrike" baseline="0" dirty="0" smtClean="0">
                <a:solidFill>
                  <a:srgbClr val="000000"/>
                </a:solidFill>
                <a:latin typeface="Times New Roman"/>
              </a:rPr>
              <a:t>olajšujejo plazenje (mehkužci); </a:t>
            </a:r>
          </a:p>
          <a:p>
            <a:r>
              <a:rPr lang="sl-SI" b="1" i="0" u="none" strike="noStrike" baseline="0" dirty="0" smtClean="0">
                <a:solidFill>
                  <a:srgbClr val="000000"/>
                </a:solidFill>
                <a:latin typeface="Times New Roman"/>
              </a:rPr>
              <a:t>mlečne žleze </a:t>
            </a:r>
            <a:r>
              <a:rPr lang="sl-SI" b="0" i="0" u="none" strike="noStrike" baseline="0" dirty="0" smtClean="0">
                <a:solidFill>
                  <a:srgbClr val="000000"/>
                </a:solidFill>
                <a:latin typeface="Times New Roman"/>
              </a:rPr>
              <a:t>so namenjene prehrani mladičev (sesalci)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894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Ribe in dvoživke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b="1" dirty="0" smtClean="0"/>
              <a:t>Ribje</a:t>
            </a:r>
            <a:r>
              <a:rPr lang="sl-SI" dirty="0" smtClean="0"/>
              <a:t> telo prekrivajo </a:t>
            </a:r>
            <a:r>
              <a:rPr lang="sl-SI" b="1" dirty="0" smtClean="0"/>
              <a:t>luske.</a:t>
            </a:r>
          </a:p>
          <a:p>
            <a:r>
              <a:rPr lang="sl-SI" b="1" dirty="0" smtClean="0"/>
              <a:t>Dvoživke</a:t>
            </a:r>
            <a:r>
              <a:rPr lang="sl-SI" dirty="0" smtClean="0"/>
              <a:t> imajo tanko kožo z mnogo </a:t>
            </a:r>
            <a:r>
              <a:rPr lang="sl-SI" b="1" dirty="0" smtClean="0"/>
              <a:t>sluznih žlez.</a:t>
            </a:r>
            <a:endParaRPr lang="sl-SI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3024336" cy="226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38128"/>
            <a:ext cx="338787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1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Kače in kuščarji 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Se redno levijo in s tem obnavljajo </a:t>
            </a:r>
            <a:r>
              <a:rPr lang="sl-SI" b="1" dirty="0" smtClean="0"/>
              <a:t>roževinasto plast kože.</a:t>
            </a:r>
          </a:p>
          <a:p>
            <a:pPr marL="0" indent="0">
              <a:buNone/>
            </a:pPr>
            <a:r>
              <a:rPr lang="sl-SI" b="1" dirty="0" smtClean="0"/>
              <a:t>Kuščarji</a:t>
            </a:r>
            <a:r>
              <a:rPr lang="sl-SI" dirty="0" smtClean="0"/>
              <a:t> se levijo </a:t>
            </a:r>
            <a:r>
              <a:rPr lang="sl-SI" b="1" dirty="0" smtClean="0"/>
              <a:t>po koščkih</a:t>
            </a:r>
            <a:r>
              <a:rPr lang="sl-SI" dirty="0" smtClean="0"/>
              <a:t>, </a:t>
            </a:r>
            <a:r>
              <a:rPr lang="sl-SI" b="1" dirty="0" smtClean="0"/>
              <a:t>kače</a:t>
            </a:r>
            <a:r>
              <a:rPr lang="sl-SI" dirty="0" smtClean="0"/>
              <a:t> v </a:t>
            </a:r>
            <a:r>
              <a:rPr lang="sl-SI" b="1" dirty="0" smtClean="0"/>
              <a:t>enem kosu.</a:t>
            </a:r>
            <a:endParaRPr lang="sl-SI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4" y="3551113"/>
            <a:ext cx="26765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89251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8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Želve in krokodili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Telo prekrito z </a:t>
            </a:r>
            <a:r>
              <a:rPr lang="sl-SI" b="1" dirty="0" smtClean="0"/>
              <a:t>roženimi ploščicami </a:t>
            </a:r>
            <a:r>
              <a:rPr lang="sl-SI" dirty="0" smtClean="0"/>
              <a:t>(se ne levijo).</a:t>
            </a: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810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8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Ptiči</a:t>
            </a:r>
            <a:endParaRPr lang="sl-SI" b="1" dirty="0"/>
          </a:p>
        </p:txBody>
      </p:sp>
      <p:sp>
        <p:nvSpPr>
          <p:cNvPr id="5" name="Ograda vsebine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Ptiči imajo </a:t>
            </a:r>
            <a:r>
              <a:rPr lang="sl-SI" b="1" dirty="0" smtClean="0"/>
              <a:t>perje,</a:t>
            </a:r>
            <a:r>
              <a:rPr lang="sl-SI" dirty="0" smtClean="0"/>
              <a:t> na </a:t>
            </a:r>
            <a:r>
              <a:rPr lang="sl-SI" b="1" dirty="0" smtClean="0"/>
              <a:t>nogah pa luske </a:t>
            </a:r>
            <a:r>
              <a:rPr lang="sl-SI" dirty="0" smtClean="0"/>
              <a:t>in </a:t>
            </a:r>
            <a:r>
              <a:rPr lang="sl-SI" b="1" dirty="0" smtClean="0"/>
              <a:t>na glavi kljun.</a:t>
            </a:r>
          </a:p>
          <a:p>
            <a:r>
              <a:rPr lang="sl-SI" dirty="0" smtClean="0"/>
              <a:t>Perje omogoča letenje, skrivanje, prepreči izgubljanje telesne toplote, jih ščiti.</a:t>
            </a:r>
          </a:p>
          <a:p>
            <a:r>
              <a:rPr lang="sl-SI" dirty="0" smtClean="0"/>
              <a:t>Ptiči imajo tri vrste perja:</a:t>
            </a:r>
          </a:p>
          <a:p>
            <a:pPr marL="0" indent="0">
              <a:buNone/>
            </a:pPr>
            <a:r>
              <a:rPr lang="sl-SI" dirty="0" smtClean="0"/>
              <a:t>    puh, letalno perje, krovno perje.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44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44824"/>
            <a:ext cx="3850561" cy="27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5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0416" y="260648"/>
            <a:ext cx="8229600" cy="720080"/>
          </a:xfrm>
        </p:spPr>
        <p:txBody>
          <a:bodyPr>
            <a:normAutofit/>
          </a:bodyPr>
          <a:lstStyle/>
          <a:p>
            <a:r>
              <a:rPr lang="sl-SI" b="1" dirty="0" smtClean="0">
                <a:latin typeface="+mn-lt"/>
              </a:rPr>
              <a:t>Pajkov lev in levitev škorpijona</a:t>
            </a:r>
            <a:endParaRPr lang="sl-SI" b="1" dirty="0"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82296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85504"/>
            <a:ext cx="3714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85504"/>
            <a:ext cx="3162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0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313</TotalTime>
  <Words>352</Words>
  <Application>Microsoft Office PowerPoint</Application>
  <PresentationFormat>Diaprojekcija na zaslonu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Georgia</vt:lpstr>
      <vt:lpstr>Times New Roman</vt:lpstr>
      <vt:lpstr>Wingdings</vt:lpstr>
      <vt:lpstr>Wingdings 2</vt:lpstr>
      <vt:lpstr>Civic</vt:lpstr>
      <vt:lpstr>   KROVNE STRUKTURE </vt:lpstr>
      <vt:lpstr>Koža je zunanji del telesa VLOGA KOŽE</vt:lpstr>
      <vt:lpstr>KOŽNE ŽLEZE</vt:lpstr>
      <vt:lpstr>Ribe in dvoživke</vt:lpstr>
      <vt:lpstr>Kače in kuščarji </vt:lpstr>
      <vt:lpstr>Želve in krokodili</vt:lpstr>
      <vt:lpstr>Ptiči</vt:lpstr>
      <vt:lpstr>PowerPointova predstavitev</vt:lpstr>
      <vt:lpstr>Pajkov lev in levitev škorpijona</vt:lpstr>
      <vt:lpstr>Koža sesalcev</vt:lpstr>
      <vt:lpstr>KOŽA ČLOVEKA</vt:lpstr>
      <vt:lpstr>PowerPointova predstavitev</vt:lpstr>
      <vt:lpstr>Ribje plavuti</vt:lpstr>
      <vt:lpstr>PowerPointova predstavitev</vt:lpstr>
      <vt:lpstr>   KROVNE STRUKTURE  Povzetek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KOŽA JE ZUNANJI DEL TELESA</dc:title>
  <dc:creator>envy</dc:creator>
  <cp:lastModifiedBy>ROID</cp:lastModifiedBy>
  <cp:revision>23</cp:revision>
  <dcterms:created xsi:type="dcterms:W3CDTF">2014-03-03T17:54:28Z</dcterms:created>
  <dcterms:modified xsi:type="dcterms:W3CDTF">2020-04-06T11:04:42Z</dcterms:modified>
</cp:coreProperties>
</file>