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3" r:id="rId4"/>
    <p:sldId id="261" r:id="rId5"/>
    <p:sldId id="278" r:id="rId6"/>
    <p:sldId id="272" r:id="rId7"/>
    <p:sldId id="260" r:id="rId8"/>
    <p:sldId id="279" r:id="rId9"/>
    <p:sldId id="280" r:id="rId10"/>
    <p:sldId id="274" r:id="rId11"/>
    <p:sldId id="275" r:id="rId12"/>
    <p:sldId id="277" r:id="rId13"/>
    <p:sldId id="276" r:id="rId14"/>
    <p:sldId id="281" r:id="rId15"/>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143000" y="1122363"/>
            <a:ext cx="6858000" cy="2387600"/>
          </a:xfrm>
        </p:spPr>
        <p:txBody>
          <a:bodyPr anchor="b"/>
          <a:lstStyle>
            <a:lvl1pPr algn="ctr">
              <a:defRPr sz="4500"/>
            </a:lvl1pPr>
          </a:lstStyle>
          <a:p>
            <a:r>
              <a:rPr lang="sl-SI" smtClean="0"/>
              <a:t>Uredite slog naslova matrice</a:t>
            </a:r>
            <a:endParaRPr lang="sl-SI"/>
          </a:p>
        </p:txBody>
      </p:sp>
      <p:sp>
        <p:nvSpPr>
          <p:cNvPr id="3" name="Podnaslov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61071FAF-986E-4D27-B9A5-FBAB96C3FFB1}" type="datetimeFigureOut">
              <a:rPr lang="sl-SI" smtClean="0"/>
              <a:t>21. 04. 2020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1218B9F1-23BA-49C9-885E-6739C4FDCE21}" type="slidenum">
              <a:rPr lang="sl-SI" smtClean="0"/>
              <a:t>‹#›</a:t>
            </a:fld>
            <a:endParaRPr lang="sl-SI"/>
          </a:p>
        </p:txBody>
      </p:sp>
    </p:spTree>
    <p:extLst>
      <p:ext uri="{BB962C8B-B14F-4D97-AF65-F5344CB8AC3E}">
        <p14:creationId xmlns:p14="http://schemas.microsoft.com/office/powerpoint/2010/main" val="243648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61071FAF-986E-4D27-B9A5-FBAB96C3FFB1}" type="datetimeFigureOut">
              <a:rPr lang="sl-SI" smtClean="0"/>
              <a:t>21. 04. 2020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1218B9F1-23BA-49C9-885E-6739C4FDCE21}" type="slidenum">
              <a:rPr lang="sl-SI" smtClean="0"/>
              <a:t>‹#›</a:t>
            </a:fld>
            <a:endParaRPr lang="sl-SI"/>
          </a:p>
        </p:txBody>
      </p:sp>
    </p:spTree>
    <p:extLst>
      <p:ext uri="{BB962C8B-B14F-4D97-AF65-F5344CB8AC3E}">
        <p14:creationId xmlns:p14="http://schemas.microsoft.com/office/powerpoint/2010/main" val="1685678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543675" y="365125"/>
            <a:ext cx="1971675"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628650" y="365125"/>
            <a:ext cx="5800725"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61071FAF-986E-4D27-B9A5-FBAB96C3FFB1}" type="datetimeFigureOut">
              <a:rPr lang="sl-SI" smtClean="0"/>
              <a:t>21. 04. 2020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1218B9F1-23BA-49C9-885E-6739C4FDCE21}" type="slidenum">
              <a:rPr lang="sl-SI" smtClean="0"/>
              <a:t>‹#›</a:t>
            </a:fld>
            <a:endParaRPr lang="sl-SI"/>
          </a:p>
        </p:txBody>
      </p:sp>
    </p:spTree>
    <p:extLst>
      <p:ext uri="{BB962C8B-B14F-4D97-AF65-F5344CB8AC3E}">
        <p14:creationId xmlns:p14="http://schemas.microsoft.com/office/powerpoint/2010/main" val="3404333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61071FAF-986E-4D27-B9A5-FBAB96C3FFB1}" type="datetimeFigureOut">
              <a:rPr lang="sl-SI" smtClean="0"/>
              <a:t>21. 04. 2020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1218B9F1-23BA-49C9-885E-6739C4FDCE21}" type="slidenum">
              <a:rPr lang="sl-SI" smtClean="0"/>
              <a:t>‹#›</a:t>
            </a:fld>
            <a:endParaRPr lang="sl-SI"/>
          </a:p>
        </p:txBody>
      </p:sp>
    </p:spTree>
    <p:extLst>
      <p:ext uri="{BB962C8B-B14F-4D97-AF65-F5344CB8AC3E}">
        <p14:creationId xmlns:p14="http://schemas.microsoft.com/office/powerpoint/2010/main" val="705584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623888" y="1709739"/>
            <a:ext cx="7886700" cy="2852737"/>
          </a:xfrm>
        </p:spPr>
        <p:txBody>
          <a:bodyPr anchor="b"/>
          <a:lstStyle>
            <a:lvl1pPr>
              <a:defRPr sz="4500"/>
            </a:lvl1pPr>
          </a:lstStyle>
          <a:p>
            <a:r>
              <a:rPr lang="sl-SI" smtClean="0"/>
              <a:t>Uredite slog naslova matrice</a:t>
            </a:r>
            <a:endParaRPr lang="sl-SI"/>
          </a:p>
        </p:txBody>
      </p:sp>
      <p:sp>
        <p:nvSpPr>
          <p:cNvPr id="3" name="Označba mesta besedila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61071FAF-986E-4D27-B9A5-FBAB96C3FFB1}" type="datetimeFigureOut">
              <a:rPr lang="sl-SI" smtClean="0"/>
              <a:t>21. 04. 2020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1218B9F1-23BA-49C9-885E-6739C4FDCE21}" type="slidenum">
              <a:rPr lang="sl-SI" smtClean="0"/>
              <a:t>‹#›</a:t>
            </a:fld>
            <a:endParaRPr lang="sl-SI"/>
          </a:p>
        </p:txBody>
      </p:sp>
    </p:spTree>
    <p:extLst>
      <p:ext uri="{BB962C8B-B14F-4D97-AF65-F5344CB8AC3E}">
        <p14:creationId xmlns:p14="http://schemas.microsoft.com/office/powerpoint/2010/main" val="2330290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628650" y="1825625"/>
            <a:ext cx="38862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4629150" y="1825625"/>
            <a:ext cx="38862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61071FAF-986E-4D27-B9A5-FBAB96C3FFB1}" type="datetimeFigureOut">
              <a:rPr lang="sl-SI" smtClean="0"/>
              <a:t>21. 04. 2020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1218B9F1-23BA-49C9-885E-6739C4FDCE21}" type="slidenum">
              <a:rPr lang="sl-SI" smtClean="0"/>
              <a:t>‹#›</a:t>
            </a:fld>
            <a:endParaRPr lang="sl-SI"/>
          </a:p>
        </p:txBody>
      </p:sp>
    </p:spTree>
    <p:extLst>
      <p:ext uri="{BB962C8B-B14F-4D97-AF65-F5344CB8AC3E}">
        <p14:creationId xmlns:p14="http://schemas.microsoft.com/office/powerpoint/2010/main" val="993638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629841" y="365126"/>
            <a:ext cx="78867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l-SI" smtClean="0"/>
              <a:t>Uredite sloge besedila matrice</a:t>
            </a:r>
          </a:p>
        </p:txBody>
      </p:sp>
      <p:sp>
        <p:nvSpPr>
          <p:cNvPr id="4" name="Označba mesta vsebine 3"/>
          <p:cNvSpPr>
            <a:spLocks noGrp="1"/>
          </p:cNvSpPr>
          <p:nvPr>
            <p:ph sz="half" idx="2"/>
          </p:nvPr>
        </p:nvSpPr>
        <p:spPr>
          <a:xfrm>
            <a:off x="629842" y="2505075"/>
            <a:ext cx="3868340"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l-SI" smtClean="0"/>
              <a:t>Uredite sloge besedila matrice</a:t>
            </a:r>
          </a:p>
        </p:txBody>
      </p:sp>
      <p:sp>
        <p:nvSpPr>
          <p:cNvPr id="6" name="Označba mesta vsebine 5"/>
          <p:cNvSpPr>
            <a:spLocks noGrp="1"/>
          </p:cNvSpPr>
          <p:nvPr>
            <p:ph sz="quarter" idx="4"/>
          </p:nvPr>
        </p:nvSpPr>
        <p:spPr>
          <a:xfrm>
            <a:off x="4629150" y="2505075"/>
            <a:ext cx="3887391"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61071FAF-986E-4D27-B9A5-FBAB96C3FFB1}" type="datetimeFigureOut">
              <a:rPr lang="sl-SI" smtClean="0"/>
              <a:t>21. 04. 2020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1218B9F1-23BA-49C9-885E-6739C4FDCE21}" type="slidenum">
              <a:rPr lang="sl-SI" smtClean="0"/>
              <a:t>‹#›</a:t>
            </a:fld>
            <a:endParaRPr lang="sl-SI"/>
          </a:p>
        </p:txBody>
      </p:sp>
    </p:spTree>
    <p:extLst>
      <p:ext uri="{BB962C8B-B14F-4D97-AF65-F5344CB8AC3E}">
        <p14:creationId xmlns:p14="http://schemas.microsoft.com/office/powerpoint/2010/main" val="445457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61071FAF-986E-4D27-B9A5-FBAB96C3FFB1}" type="datetimeFigureOut">
              <a:rPr lang="sl-SI" smtClean="0"/>
              <a:t>21. 04. 2020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1218B9F1-23BA-49C9-885E-6739C4FDCE21}" type="slidenum">
              <a:rPr lang="sl-SI" smtClean="0"/>
              <a:t>‹#›</a:t>
            </a:fld>
            <a:endParaRPr lang="sl-SI"/>
          </a:p>
        </p:txBody>
      </p:sp>
    </p:spTree>
    <p:extLst>
      <p:ext uri="{BB962C8B-B14F-4D97-AF65-F5344CB8AC3E}">
        <p14:creationId xmlns:p14="http://schemas.microsoft.com/office/powerpoint/2010/main" val="1173473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61071FAF-986E-4D27-B9A5-FBAB96C3FFB1}" type="datetimeFigureOut">
              <a:rPr lang="sl-SI" smtClean="0"/>
              <a:t>21. 04. 2020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1218B9F1-23BA-49C9-885E-6739C4FDCE21}" type="slidenum">
              <a:rPr lang="sl-SI" smtClean="0"/>
              <a:t>‹#›</a:t>
            </a:fld>
            <a:endParaRPr lang="sl-SI"/>
          </a:p>
        </p:txBody>
      </p:sp>
    </p:spTree>
    <p:extLst>
      <p:ext uri="{BB962C8B-B14F-4D97-AF65-F5344CB8AC3E}">
        <p14:creationId xmlns:p14="http://schemas.microsoft.com/office/powerpoint/2010/main" val="3387680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629841" y="457200"/>
            <a:ext cx="2949178" cy="1600200"/>
          </a:xfrm>
        </p:spPr>
        <p:txBody>
          <a:bodyPr anchor="b"/>
          <a:lstStyle>
            <a:lvl1pPr>
              <a:defRPr sz="2400"/>
            </a:lvl1pPr>
          </a:lstStyle>
          <a:p>
            <a:r>
              <a:rPr lang="sl-SI" smtClean="0"/>
              <a:t>Uredite slog naslova matrice</a:t>
            </a:r>
            <a:endParaRPr lang="sl-SI"/>
          </a:p>
        </p:txBody>
      </p:sp>
      <p:sp>
        <p:nvSpPr>
          <p:cNvPr id="3" name="Označba mesta vsebine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61071FAF-986E-4D27-B9A5-FBAB96C3FFB1}" type="datetimeFigureOut">
              <a:rPr lang="sl-SI" smtClean="0"/>
              <a:t>21. 04. 2020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1218B9F1-23BA-49C9-885E-6739C4FDCE21}" type="slidenum">
              <a:rPr lang="sl-SI" smtClean="0"/>
              <a:t>‹#›</a:t>
            </a:fld>
            <a:endParaRPr lang="sl-SI"/>
          </a:p>
        </p:txBody>
      </p:sp>
    </p:spTree>
    <p:extLst>
      <p:ext uri="{BB962C8B-B14F-4D97-AF65-F5344CB8AC3E}">
        <p14:creationId xmlns:p14="http://schemas.microsoft.com/office/powerpoint/2010/main" val="2916267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629841" y="457200"/>
            <a:ext cx="2949178" cy="1600200"/>
          </a:xfrm>
        </p:spPr>
        <p:txBody>
          <a:bodyPr anchor="b"/>
          <a:lstStyle>
            <a:lvl1pPr>
              <a:defRPr sz="2400"/>
            </a:lvl1pPr>
          </a:lstStyle>
          <a:p>
            <a:r>
              <a:rPr lang="sl-SI" smtClean="0"/>
              <a:t>Uredite slog naslova matrice</a:t>
            </a:r>
            <a:endParaRPr lang="sl-SI"/>
          </a:p>
        </p:txBody>
      </p:sp>
      <p:sp>
        <p:nvSpPr>
          <p:cNvPr id="3" name="Označba mesta slik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l-SI"/>
          </a:p>
        </p:txBody>
      </p:sp>
      <p:sp>
        <p:nvSpPr>
          <p:cNvPr id="4" name="Označba mesta besedila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61071FAF-986E-4D27-B9A5-FBAB96C3FFB1}" type="datetimeFigureOut">
              <a:rPr lang="sl-SI" smtClean="0"/>
              <a:t>21. 04. 2020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1218B9F1-23BA-49C9-885E-6739C4FDCE21}" type="slidenum">
              <a:rPr lang="sl-SI" smtClean="0"/>
              <a:t>‹#›</a:t>
            </a:fld>
            <a:endParaRPr lang="sl-SI"/>
          </a:p>
        </p:txBody>
      </p:sp>
    </p:spTree>
    <p:extLst>
      <p:ext uri="{BB962C8B-B14F-4D97-AF65-F5344CB8AC3E}">
        <p14:creationId xmlns:p14="http://schemas.microsoft.com/office/powerpoint/2010/main" val="492283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1071FAF-986E-4D27-B9A5-FBAB96C3FFB1}" type="datetimeFigureOut">
              <a:rPr lang="sl-SI" smtClean="0"/>
              <a:t>21. 04. 2020</a:t>
            </a:fld>
            <a:endParaRPr lang="sl-SI"/>
          </a:p>
        </p:txBody>
      </p:sp>
      <p:sp>
        <p:nvSpPr>
          <p:cNvPr id="5" name="Označba mesta no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218B9F1-23BA-49C9-885E-6739C4FDCE21}" type="slidenum">
              <a:rPr lang="sl-SI" smtClean="0"/>
              <a:t>‹#›</a:t>
            </a:fld>
            <a:endParaRPr lang="sl-SI"/>
          </a:p>
        </p:txBody>
      </p:sp>
    </p:spTree>
    <p:extLst>
      <p:ext uri="{BB962C8B-B14F-4D97-AF65-F5344CB8AC3E}">
        <p14:creationId xmlns:p14="http://schemas.microsoft.com/office/powerpoint/2010/main" val="20923399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l-S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io.si/2020/04/14/vabljeni-k-ogledu-dokumentarnega-filma-zejni-sve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24_gqlIURMs" TargetMode="External"/><Relationship Id="rId2" Type="http://schemas.openxmlformats.org/officeDocument/2006/relationships/hyperlink" Target="https://www.youtube.com/watch?v=c8aFcHFu8Q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0" y="1063145"/>
            <a:ext cx="5874206" cy="3013065"/>
          </a:xfrm>
        </p:spPr>
        <p:txBody>
          <a:bodyPr>
            <a:noAutofit/>
          </a:bodyPr>
          <a:lstStyle/>
          <a:p>
            <a:pPr algn="ctr"/>
            <a:r>
              <a:rPr lang="sl-SI" sz="4400" dirty="0" smtClean="0">
                <a:effectLst>
                  <a:outerShdw blurRad="38100" dist="38100" dir="2700000" algn="tl">
                    <a:srgbClr val="000000">
                      <a:alpha val="43137"/>
                    </a:srgbClr>
                  </a:outerShdw>
                </a:effectLst>
                <a:latin typeface="+mj-lt"/>
              </a:rPr>
              <a:t>NARAVOSLOVNI DAN – ŽIVIM ZDRAVO</a:t>
            </a:r>
          </a:p>
          <a:p>
            <a:pPr algn="ctr"/>
            <a:r>
              <a:rPr lang="sl-SI" sz="4400" dirty="0" smtClean="0">
                <a:effectLst>
                  <a:outerShdw blurRad="38100" dist="38100" dir="2700000" algn="tl">
                    <a:srgbClr val="000000">
                      <a:alpha val="43137"/>
                    </a:srgbClr>
                  </a:outerShdw>
                </a:effectLst>
                <a:latin typeface="+mj-lt"/>
              </a:rPr>
              <a:t>Dan Zemlje </a:t>
            </a:r>
          </a:p>
          <a:p>
            <a:pPr algn="ctr"/>
            <a:r>
              <a:rPr lang="sl-SI" sz="4400" dirty="0" smtClean="0">
                <a:effectLst>
                  <a:outerShdw blurRad="38100" dist="38100" dir="2700000" algn="tl">
                    <a:srgbClr val="000000">
                      <a:alpha val="43137"/>
                    </a:srgbClr>
                  </a:outerShdw>
                </a:effectLst>
                <a:latin typeface="+mj-lt"/>
              </a:rPr>
              <a:t>22. 4. 2020</a:t>
            </a:r>
            <a:endParaRPr lang="sl-SI" sz="4400" dirty="0">
              <a:effectLst>
                <a:outerShdw blurRad="38100" dist="38100" dir="2700000" algn="tl">
                  <a:srgbClr val="000000">
                    <a:alpha val="43137"/>
                  </a:srgbClr>
                </a:outerShdw>
              </a:effectLst>
              <a:latin typeface="+mj-lt"/>
            </a:endParaRPr>
          </a:p>
        </p:txBody>
      </p:sp>
      <p:sp>
        <p:nvSpPr>
          <p:cNvPr id="4" name="AutoShape 2" descr="Science Investigation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5" name="AutoShape 4" descr="Science Investigation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0" name="AutoShape 4" descr="Clientmoj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2" name="AutoShape 6" descr="Clientmoji"/>
          <p:cNvSpPr>
            <a:spLocks noChangeAspect="1" noChangeArrowheads="1"/>
          </p:cNvSpPr>
          <p:nvPr/>
        </p:nvSpPr>
        <p:spPr bwMode="auto">
          <a:xfrm>
            <a:off x="612775" y="312737"/>
            <a:ext cx="1604090" cy="16040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3" name="AutoShape 8" descr="Clientmoj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2626342"/>
            <a:ext cx="3790950" cy="3790950"/>
          </a:xfrm>
          <a:prstGeom prst="rect">
            <a:avLst/>
          </a:prstGeom>
        </p:spPr>
      </p:pic>
      <p:sp>
        <p:nvSpPr>
          <p:cNvPr id="6" name="Ovalni oblaček 5"/>
          <p:cNvSpPr/>
          <p:nvPr/>
        </p:nvSpPr>
        <p:spPr>
          <a:xfrm>
            <a:off x="155576" y="166697"/>
            <a:ext cx="5441024" cy="4342423"/>
          </a:xfrm>
          <a:prstGeom prst="wedgeEllipseCallout">
            <a:avLst>
              <a:gd name="adj1" fmla="val 52726"/>
              <a:gd name="adj2" fmla="val 38661"/>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85637887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ctr"/>
            <a:r>
              <a:rPr lang="sl-SI" dirty="0" smtClean="0"/>
              <a:t>Pobrskaj po mamini polici s kuharskimi knjigami ali poišči recept na internetu ,…</a:t>
            </a:r>
            <a:endParaRPr lang="sl-SI" dirty="0"/>
          </a:p>
        </p:txBody>
      </p:sp>
      <p:sp>
        <p:nvSpPr>
          <p:cNvPr id="3" name="Označba mesta vsebine 2"/>
          <p:cNvSpPr>
            <a:spLocks noGrp="1"/>
          </p:cNvSpPr>
          <p:nvPr>
            <p:ph idx="1"/>
          </p:nvPr>
        </p:nvSpPr>
        <p:spPr>
          <a:xfrm>
            <a:off x="2483768" y="1988839"/>
            <a:ext cx="6480720" cy="4188123"/>
          </a:xfrm>
        </p:spPr>
        <p:txBody>
          <a:bodyPr/>
          <a:lstStyle/>
          <a:p>
            <a:r>
              <a:rPr lang="sl-SI" dirty="0" smtClean="0">
                <a:solidFill>
                  <a:srgbClr val="FF0000"/>
                </a:solidFill>
              </a:rPr>
              <a:t>V </a:t>
            </a:r>
            <a:r>
              <a:rPr lang="sl-SI" u="sng" dirty="0" smtClean="0">
                <a:solidFill>
                  <a:srgbClr val="FF0000"/>
                </a:solidFill>
              </a:rPr>
              <a:t>dogovoru s starši </a:t>
            </a:r>
            <a:r>
              <a:rPr lang="sl-SI" dirty="0" smtClean="0"/>
              <a:t>pripravi jed, ki si/ste jo izbrali, poskusite uporabiti eno divjo rastlino, ki ste jo nabrali dopoldan,</a:t>
            </a:r>
          </a:p>
          <a:p>
            <a:endParaRPr lang="sl-SI" b="1" dirty="0" smtClean="0"/>
          </a:p>
          <a:p>
            <a:r>
              <a:rPr lang="sl-SI" dirty="0" smtClean="0">
                <a:solidFill>
                  <a:srgbClr val="FF0000"/>
                </a:solidFill>
              </a:rPr>
              <a:t>V zvezek za NIT prepiši recept.</a:t>
            </a:r>
          </a:p>
          <a:p>
            <a:endParaRPr lang="sl-SI" dirty="0">
              <a:solidFill>
                <a:srgbClr val="FF0000"/>
              </a:solidFill>
            </a:endParaRPr>
          </a:p>
          <a:p>
            <a:r>
              <a:rPr lang="sl-SI" dirty="0" smtClean="0"/>
              <a:t>Jed fotografiraj in mi pošlji sliko.</a:t>
            </a:r>
          </a:p>
          <a:p>
            <a:endParaRPr lang="sl-SI" dirty="0" smtClean="0"/>
          </a:p>
        </p:txBody>
      </p:sp>
      <p:sp>
        <p:nvSpPr>
          <p:cNvPr id="7" name="Pravokotnik 6"/>
          <p:cNvSpPr/>
          <p:nvPr/>
        </p:nvSpPr>
        <p:spPr>
          <a:xfrm>
            <a:off x="395536" y="5715297"/>
            <a:ext cx="5400600" cy="923330"/>
          </a:xfrm>
          <a:prstGeom prst="rect">
            <a:avLst/>
          </a:prstGeom>
        </p:spPr>
        <p:txBody>
          <a:bodyPr wrap="square">
            <a:spAutoFit/>
          </a:bodyPr>
          <a:lstStyle/>
          <a:p>
            <a:pPr marL="342900" lvl="1" indent="0" algn="ctr">
              <a:buNone/>
            </a:pPr>
            <a:r>
              <a:rPr lang="sl-SI" dirty="0">
                <a:solidFill>
                  <a:srgbClr val="FF0000"/>
                </a:solidFill>
              </a:rPr>
              <a:t>NIKAKOR NE PRIPRAVLJAJ NIČESAR, ČE SE S TEM NE STRINJAJO </a:t>
            </a:r>
            <a:r>
              <a:rPr lang="sl-SI" dirty="0" smtClean="0">
                <a:solidFill>
                  <a:srgbClr val="FF0000"/>
                </a:solidFill>
              </a:rPr>
              <a:t>STARŠI ALI ZA TO NE VEDO!</a:t>
            </a:r>
            <a:endParaRPr lang="sl-SI" dirty="0">
              <a:solidFill>
                <a:srgbClr val="FF0000"/>
              </a:solidFill>
            </a:endParaRPr>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868" y="1254777"/>
            <a:ext cx="3790950" cy="3790950"/>
          </a:xfrm>
          <a:prstGeom prst="rect">
            <a:avLst/>
          </a:prstGeom>
        </p:spPr>
      </p:pic>
      <p:pic>
        <p:nvPicPr>
          <p:cNvPr id="8" name="Slik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461" y="4221088"/>
            <a:ext cx="2471539" cy="2471539"/>
          </a:xfrm>
          <a:prstGeom prst="rect">
            <a:avLst/>
          </a:prstGeom>
        </p:spPr>
      </p:pic>
    </p:spTree>
    <p:extLst>
      <p:ext uri="{BB962C8B-B14F-4D97-AF65-F5344CB8AC3E}">
        <p14:creationId xmlns:p14="http://schemas.microsoft.com/office/powerpoint/2010/main" val="1380423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 kosilu	….</a:t>
            </a:r>
            <a:endParaRPr lang="sl-SI" dirty="0"/>
          </a:p>
        </p:txBody>
      </p:sp>
      <p:sp>
        <p:nvSpPr>
          <p:cNvPr id="3" name="Označba mesta vsebine 2"/>
          <p:cNvSpPr>
            <a:spLocks noGrp="1"/>
          </p:cNvSpPr>
          <p:nvPr>
            <p:ph idx="1"/>
          </p:nvPr>
        </p:nvSpPr>
        <p:spPr/>
        <p:txBody>
          <a:bodyPr/>
          <a:lstStyle/>
          <a:p>
            <a:r>
              <a:rPr lang="sl-SI" dirty="0" smtClean="0"/>
              <a:t>Pomij posodo ali pa jo zloži v pomivalni stroj.</a:t>
            </a:r>
          </a:p>
          <a:p>
            <a:endParaRPr lang="sl-SI" dirty="0"/>
          </a:p>
          <a:p>
            <a:endParaRPr lang="sl-SI" dirty="0" smtClean="0"/>
          </a:p>
          <a:p>
            <a:r>
              <a:rPr lang="sl-SI" dirty="0" smtClean="0"/>
              <a:t>Staršem pripravi kavo ali kapučino, verjemi, tega bosta vesela.</a:t>
            </a:r>
          </a:p>
          <a:p>
            <a:endParaRPr lang="sl-SI" dirty="0" smtClean="0"/>
          </a:p>
          <a:p>
            <a:pPr lvl="1"/>
            <a:r>
              <a:rPr lang="sl-SI" dirty="0" smtClean="0"/>
              <a:t>Če tega še ne znaš, je to odlična priložnost, da te starši to naučijo. </a:t>
            </a:r>
            <a:endParaRPr lang="sl-SI" dirty="0"/>
          </a:p>
        </p:txBody>
      </p:sp>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116632"/>
            <a:ext cx="2646149" cy="2646149"/>
          </a:xfrm>
          <a:prstGeom prst="rect">
            <a:avLst/>
          </a:prstGeom>
        </p:spPr>
      </p:pic>
      <p:pic>
        <p:nvPicPr>
          <p:cNvPr id="7" name="Slik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076" y="4107589"/>
            <a:ext cx="2232248" cy="2232248"/>
          </a:xfrm>
          <a:prstGeom prst="rect">
            <a:avLst/>
          </a:prstGeom>
        </p:spPr>
      </p:pic>
    </p:spTree>
    <p:extLst>
      <p:ext uri="{BB962C8B-B14F-4D97-AF65-F5344CB8AC3E}">
        <p14:creationId xmlns:p14="http://schemas.microsoft.com/office/powerpoint/2010/main" val="4012362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 pospravljanju…</a:t>
            </a:r>
            <a:endParaRPr lang="sl-SI" dirty="0"/>
          </a:p>
        </p:txBody>
      </p:sp>
      <p:sp>
        <p:nvSpPr>
          <p:cNvPr id="3" name="Označba mesta vsebine 2"/>
          <p:cNvSpPr>
            <a:spLocks noGrp="1"/>
          </p:cNvSpPr>
          <p:nvPr>
            <p:ph idx="1"/>
          </p:nvPr>
        </p:nvSpPr>
        <p:spPr/>
        <p:txBody>
          <a:bodyPr>
            <a:normAutofit/>
          </a:bodyPr>
          <a:lstStyle/>
          <a:p>
            <a:r>
              <a:rPr lang="sl-SI" dirty="0" smtClean="0"/>
              <a:t>Ker je danes dan Zemlje vas vabim, da po kosilu malo počivate, ter si skupaj pogledate dokumentarni film </a:t>
            </a:r>
            <a:r>
              <a:rPr lang="sv-SE" dirty="0"/>
              <a:t> Žejni svet režiserja in fotografa Yanna </a:t>
            </a:r>
            <a:r>
              <a:rPr lang="sv-SE" dirty="0" smtClean="0"/>
              <a:t>Arthus-Bertranda</a:t>
            </a:r>
            <a:r>
              <a:rPr lang="sl-SI" dirty="0" smtClean="0"/>
              <a:t>.</a:t>
            </a:r>
          </a:p>
          <a:p>
            <a:r>
              <a:rPr lang="sl-SI" dirty="0" smtClean="0"/>
              <a:t>Več o filmu na spodnji povezavi:</a:t>
            </a:r>
          </a:p>
          <a:p>
            <a:r>
              <a:rPr lang="sl-SI" dirty="0">
                <a:hlinkClick r:id="rId2"/>
              </a:rPr>
              <a:t>https://sio.si/2020/04/14/vabljeni-k-ogledu-dokumentarnega-filma-zejni-svet</a:t>
            </a:r>
            <a:r>
              <a:rPr lang="sl-SI" dirty="0" smtClean="0">
                <a:hlinkClick r:id="rId2"/>
              </a:rPr>
              <a:t>/</a:t>
            </a:r>
            <a:endParaRPr lang="sl-SI" dirty="0" smtClean="0"/>
          </a:p>
          <a:p>
            <a:endParaRPr lang="sl-SI" dirty="0"/>
          </a:p>
          <a:p>
            <a:r>
              <a:rPr lang="sl-SI" sz="1100" dirty="0"/>
              <a:t>Opozorilo: Film je avtorsko zaščiteno gradivo. </a:t>
            </a:r>
            <a:r>
              <a:rPr lang="sl-SI" sz="1100" dirty="0" smtClean="0"/>
              <a:t>Ogled je omogočen </a:t>
            </a:r>
            <a:r>
              <a:rPr lang="sl-SI" sz="1100" dirty="0"/>
              <a:t>izključno v izobraževalne namene in </a:t>
            </a:r>
            <a:r>
              <a:rPr lang="sl-SI" sz="1100" dirty="0" smtClean="0"/>
              <a:t>je </a:t>
            </a:r>
            <a:r>
              <a:rPr lang="sl-SI" sz="1100" dirty="0"/>
              <a:t>prepovedano vsakršno distribuiranje dokumentarnega filma (to vključuje snemanje, presnemavanje, posredovanje ter objave na spletu v kakršnikoli obliki).</a:t>
            </a:r>
            <a:endParaRPr lang="sl-SI" sz="1100" dirty="0" smtClean="0"/>
          </a:p>
        </p:txBody>
      </p:sp>
    </p:spTree>
    <p:extLst>
      <p:ext uri="{BB962C8B-B14F-4D97-AF65-F5344CB8AC3E}">
        <p14:creationId xmlns:p14="http://schemas.microsoft.com/office/powerpoint/2010/main" val="3204338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Tako, naš dan se je zaključil.</a:t>
            </a:r>
            <a:endParaRPr lang="sl-SI" dirty="0"/>
          </a:p>
        </p:txBody>
      </p:sp>
      <p:sp>
        <p:nvSpPr>
          <p:cNvPr id="3" name="Označba mesta vsebine 2"/>
          <p:cNvSpPr>
            <a:spLocks noGrp="1"/>
          </p:cNvSpPr>
          <p:nvPr>
            <p:ph idx="1"/>
          </p:nvPr>
        </p:nvSpPr>
        <p:spPr>
          <a:xfrm>
            <a:off x="656934" y="1725457"/>
            <a:ext cx="3987074" cy="4351338"/>
          </a:xfrm>
        </p:spPr>
        <p:txBody>
          <a:bodyPr/>
          <a:lstStyle/>
          <a:p>
            <a:r>
              <a:rPr lang="sl-SI" dirty="0" smtClean="0"/>
              <a:t>Upam, da se nisi preveč namučil/a. Če pa potrebuješ oddih, pa svetujem sprehod po gozdu. </a:t>
            </a:r>
            <a:endParaRPr lang="sl-SI" dirty="0"/>
          </a:p>
        </p:txBody>
      </p:sp>
      <p:sp>
        <p:nvSpPr>
          <p:cNvPr id="6" name="Pravokotnik 5"/>
          <p:cNvSpPr/>
          <p:nvPr/>
        </p:nvSpPr>
        <p:spPr>
          <a:xfrm>
            <a:off x="4067944" y="5821066"/>
            <a:ext cx="4248472" cy="646331"/>
          </a:xfrm>
          <a:prstGeom prst="rect">
            <a:avLst/>
          </a:prstGeom>
        </p:spPr>
        <p:txBody>
          <a:bodyPr wrap="square">
            <a:spAutoFit/>
          </a:bodyPr>
          <a:lstStyle/>
          <a:p>
            <a:r>
              <a:rPr lang="sl-SI" dirty="0" smtClean="0"/>
              <a:t>Če boš res odšel/a v gozd, ne pozabi na zdravo malico. </a:t>
            </a:r>
            <a:endParaRPr lang="sl-SI" dirty="0"/>
          </a:p>
        </p:txBody>
      </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1319385"/>
            <a:ext cx="3790950" cy="3790950"/>
          </a:xfrm>
          <a:prstGeom prst="rect">
            <a:avLst/>
          </a:prstGeom>
        </p:spPr>
      </p:pic>
      <p:pic>
        <p:nvPicPr>
          <p:cNvPr id="9" name="Slik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4365104"/>
            <a:ext cx="2183507" cy="2183507"/>
          </a:xfrm>
          <a:prstGeom prst="rect">
            <a:avLst/>
          </a:prstGeom>
        </p:spPr>
      </p:pic>
    </p:spTree>
    <p:extLst>
      <p:ext uri="{BB962C8B-B14F-4D97-AF65-F5344CB8AC3E}">
        <p14:creationId xmlns:p14="http://schemas.microsoft.com/office/powerpoint/2010/main" val="3227647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VIDEO KLIC</a:t>
            </a:r>
            <a:endParaRPr lang="sl-SI" dirty="0"/>
          </a:p>
        </p:txBody>
      </p:sp>
      <p:sp>
        <p:nvSpPr>
          <p:cNvPr id="3" name="Označba mesta vsebine 2"/>
          <p:cNvSpPr>
            <a:spLocks noGrp="1"/>
          </p:cNvSpPr>
          <p:nvPr>
            <p:ph idx="1"/>
          </p:nvPr>
        </p:nvSpPr>
        <p:spPr>
          <a:xfrm>
            <a:off x="628650" y="1268760"/>
            <a:ext cx="7886700" cy="4908203"/>
          </a:xfrm>
        </p:spPr>
        <p:txBody>
          <a:bodyPr/>
          <a:lstStyle/>
          <a:p>
            <a:r>
              <a:rPr lang="sl-SI" dirty="0" smtClean="0"/>
              <a:t>V petek se bomo dobili preko video klica na aplikaciji Zoom. </a:t>
            </a:r>
          </a:p>
          <a:p>
            <a:r>
              <a:rPr lang="sl-SI" dirty="0" smtClean="0"/>
              <a:t>Srečanje je neobvezujoče, če se ne moreš udeležiti, ne bo nič narobe. Vesela pa bom, če se nas zbere čim več.</a:t>
            </a:r>
          </a:p>
          <a:p>
            <a:r>
              <a:rPr lang="sl-SI" dirty="0" smtClean="0"/>
              <a:t>Prosi starše, da na svoj telefon ali tablico ali računalnik, ki ima kamero in mikrofon, namestijo aplikacijo Zoom </a:t>
            </a:r>
            <a:r>
              <a:rPr lang="sl-SI" dirty="0" err="1" smtClean="0"/>
              <a:t>Cloud</a:t>
            </a:r>
            <a:r>
              <a:rPr lang="sl-SI" dirty="0" smtClean="0"/>
              <a:t> Meeting. Aplikacija je brezplačna.</a:t>
            </a:r>
          </a:p>
          <a:p>
            <a:r>
              <a:rPr lang="sl-SI" dirty="0" smtClean="0"/>
              <a:t>V četrtek boste prejeli navodilo, kako se v aplikacijo prijavite.</a:t>
            </a:r>
          </a:p>
          <a:p>
            <a:r>
              <a:rPr lang="sl-SI" dirty="0" smtClean="0"/>
              <a:t>Poslala vam bom povezavo in kodo ID, ki jo vpišete za vstop v skupino.</a:t>
            </a:r>
          </a:p>
          <a:p>
            <a:r>
              <a:rPr lang="sl-SI" dirty="0" smtClean="0"/>
              <a:t>Več navodil dobite jutri.</a:t>
            </a:r>
          </a:p>
          <a:p>
            <a:pPr marL="0" indent="0">
              <a:buNone/>
            </a:pPr>
            <a:endParaRPr lang="sl-SI" dirty="0" smtClean="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4413548"/>
            <a:ext cx="2445568" cy="2445568"/>
          </a:xfrm>
          <a:prstGeom prst="rect">
            <a:avLst/>
          </a:prstGeom>
        </p:spPr>
      </p:pic>
      <p:sp>
        <p:nvSpPr>
          <p:cNvPr id="5" name="Ovalni oblaček 4"/>
          <p:cNvSpPr/>
          <p:nvPr/>
        </p:nvSpPr>
        <p:spPr>
          <a:xfrm>
            <a:off x="4211960" y="4589519"/>
            <a:ext cx="2520280" cy="1512168"/>
          </a:xfrm>
          <a:prstGeom prst="wedgeEllipseCallout">
            <a:avLst>
              <a:gd name="adj1" fmla="val 67080"/>
              <a:gd name="adj2" fmla="val 258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Komaj čakam, da vas vidim.</a:t>
            </a:r>
            <a:endParaRPr lang="sl-SI" dirty="0"/>
          </a:p>
        </p:txBody>
      </p:sp>
    </p:spTree>
    <p:extLst>
      <p:ext uri="{BB962C8B-B14F-4D97-AF65-F5344CB8AC3E}">
        <p14:creationId xmlns:p14="http://schemas.microsoft.com/office/powerpoint/2010/main" val="1721521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7"/>
            <a:ext cx="7886700" cy="687610"/>
          </a:xfrm>
        </p:spPr>
        <p:txBody>
          <a:bodyPr/>
          <a:lstStyle/>
          <a:p>
            <a:pPr algn="ctr"/>
            <a:r>
              <a:rPr lang="sl-SI" dirty="0" smtClean="0">
                <a:effectLst>
                  <a:outerShdw blurRad="38100" dist="38100" dir="2700000" algn="tl">
                    <a:srgbClr val="000000">
                      <a:alpha val="43137"/>
                    </a:srgbClr>
                  </a:outerShdw>
                </a:effectLst>
              </a:rPr>
              <a:t>UVODNA NAVODILA</a:t>
            </a:r>
            <a:endParaRPr lang="sl-SI" dirty="0">
              <a:effectLst>
                <a:outerShdw blurRad="38100" dist="38100" dir="2700000" algn="tl">
                  <a:srgbClr val="000000">
                    <a:alpha val="43137"/>
                  </a:srgbClr>
                </a:outerShdw>
              </a:effectLst>
            </a:endParaRPr>
          </a:p>
        </p:txBody>
      </p:sp>
      <p:sp>
        <p:nvSpPr>
          <p:cNvPr id="3" name="Ograda vsebine 2"/>
          <p:cNvSpPr>
            <a:spLocks noGrp="1"/>
          </p:cNvSpPr>
          <p:nvPr>
            <p:ph idx="1"/>
          </p:nvPr>
        </p:nvSpPr>
        <p:spPr>
          <a:xfrm>
            <a:off x="251520" y="1052737"/>
            <a:ext cx="8263830" cy="5124226"/>
          </a:xfrm>
        </p:spPr>
        <p:txBody>
          <a:bodyPr>
            <a:normAutofit fontScale="92500" lnSpcReduction="20000"/>
          </a:bodyPr>
          <a:lstStyle/>
          <a:p>
            <a:r>
              <a:rPr lang="sl-SI" dirty="0" smtClean="0"/>
              <a:t>Danes bo naravoslovni dan potekal nekoliko drugače. Vsi učenci razredne stopnje boste imeli naravoslovni dan. Ker ste vi najstarejši boste zraven dejavnosti, ki so skupne vsem tudi kaj dobrega skuhali. </a:t>
            </a:r>
          </a:p>
          <a:p>
            <a:endParaRPr lang="sl-SI" dirty="0" smtClean="0"/>
          </a:p>
          <a:p>
            <a:r>
              <a:rPr lang="sl-SI" dirty="0" smtClean="0"/>
              <a:t>Za delo boš potreboval/a:</a:t>
            </a:r>
          </a:p>
          <a:p>
            <a:pPr lvl="1"/>
            <a:r>
              <a:rPr lang="sl-SI" dirty="0" smtClean="0"/>
              <a:t> zvezek za NIT in pisala, </a:t>
            </a:r>
          </a:p>
          <a:p>
            <a:pPr lvl="1"/>
            <a:r>
              <a:rPr lang="sl-SI" dirty="0" smtClean="0"/>
              <a:t>predpasnik, </a:t>
            </a:r>
          </a:p>
          <a:p>
            <a:pPr lvl="1"/>
            <a:r>
              <a:rPr lang="sl-SI" dirty="0" smtClean="0"/>
              <a:t>kuhinjske pripomočke</a:t>
            </a:r>
          </a:p>
          <a:p>
            <a:pPr lvl="1"/>
            <a:r>
              <a:rPr lang="sl-SI" dirty="0" smtClean="0"/>
              <a:t>hrano,</a:t>
            </a:r>
          </a:p>
          <a:p>
            <a:pPr lvl="1"/>
            <a:r>
              <a:rPr lang="sl-SI" dirty="0" smtClean="0"/>
              <a:t>predvsem pa </a:t>
            </a:r>
            <a:r>
              <a:rPr lang="sl-SI" b="1" dirty="0" smtClean="0"/>
              <a:t>veliko dobre volje.</a:t>
            </a:r>
          </a:p>
          <a:p>
            <a:pPr lvl="1"/>
            <a:endParaRPr lang="sl-SI" b="1" dirty="0"/>
          </a:p>
          <a:p>
            <a:pPr marL="342900" lvl="1" indent="0">
              <a:buNone/>
            </a:pPr>
            <a:r>
              <a:rPr lang="sl-SI" b="1" dirty="0" smtClean="0">
                <a:solidFill>
                  <a:srgbClr val="FF0000"/>
                </a:solidFill>
              </a:rPr>
              <a:t>NUJNO JE POTREBNO O VSAKI AKTIVNOSTI</a:t>
            </a:r>
          </a:p>
          <a:p>
            <a:pPr marL="342900" lvl="1" indent="0">
              <a:buNone/>
            </a:pPr>
            <a:r>
              <a:rPr lang="sl-SI" b="1" dirty="0" smtClean="0">
                <a:solidFill>
                  <a:srgbClr val="FF0000"/>
                </a:solidFill>
              </a:rPr>
              <a:t>V KUHINJI OBVESTITI STARŠE – REZANJE, </a:t>
            </a:r>
          </a:p>
          <a:p>
            <a:pPr marL="342900" lvl="1" indent="0">
              <a:buNone/>
            </a:pPr>
            <a:r>
              <a:rPr lang="sl-SI" b="1" dirty="0" smtClean="0">
                <a:solidFill>
                  <a:srgbClr val="FF0000"/>
                </a:solidFill>
              </a:rPr>
              <a:t>KUHANJE ITD.! </a:t>
            </a:r>
          </a:p>
          <a:p>
            <a:pPr marL="342900" lvl="1" indent="0">
              <a:buNone/>
            </a:pPr>
            <a:r>
              <a:rPr lang="sl-SI" b="1" dirty="0" smtClean="0">
                <a:solidFill>
                  <a:srgbClr val="FF0000"/>
                </a:solidFill>
              </a:rPr>
              <a:t>VARNOST JE NA PRVEM MESTU!</a:t>
            </a:r>
          </a:p>
          <a:p>
            <a:pPr lvl="1"/>
            <a:endParaRPr lang="sl-SI" b="1" dirty="0"/>
          </a:p>
          <a:p>
            <a:pPr marL="342900" lvl="1" indent="0">
              <a:buNone/>
            </a:pPr>
            <a:endParaRPr lang="sl-SI" b="1" dirty="0"/>
          </a:p>
          <a:p>
            <a:pPr marL="342900" lvl="1" indent="0">
              <a:buNone/>
            </a:pPr>
            <a:r>
              <a:rPr lang="sl-SI" dirty="0" smtClean="0"/>
              <a:t>V zvezek za NIT napiši: </a:t>
            </a:r>
          </a:p>
          <a:p>
            <a:pPr marL="0" indent="0">
              <a:buNone/>
            </a:pPr>
            <a:r>
              <a:rPr lang="sl-SI" sz="2000" dirty="0" smtClean="0"/>
              <a:t>							 	</a:t>
            </a:r>
          </a:p>
          <a:p>
            <a:pPr marL="0" indent="0">
              <a:buNone/>
            </a:pPr>
            <a:r>
              <a:rPr lang="sl-SI" sz="2000" b="1" dirty="0" smtClean="0">
                <a:solidFill>
                  <a:srgbClr val="FF0000"/>
                </a:solidFill>
              </a:rPr>
              <a:t>NARAVOSLOVNI</a:t>
            </a:r>
            <a:r>
              <a:rPr lang="sl-SI" sz="2000" dirty="0" smtClean="0">
                <a:solidFill>
                  <a:srgbClr val="FF0000"/>
                </a:solidFill>
              </a:rPr>
              <a:t> </a:t>
            </a:r>
            <a:r>
              <a:rPr lang="sl-SI" sz="2000" b="1" dirty="0" smtClean="0">
                <a:solidFill>
                  <a:srgbClr val="FF0000"/>
                </a:solidFill>
              </a:rPr>
              <a:t>DAN – ŽIVIM ZDRAVO</a:t>
            </a:r>
            <a:endParaRPr lang="sl-SI" sz="2000" b="1" dirty="0" smtClean="0"/>
          </a:p>
          <a:p>
            <a:endParaRPr lang="sl-SI" b="1" dirty="0" smtClean="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3050" y="3067050"/>
            <a:ext cx="3790950" cy="3790950"/>
          </a:xfrm>
          <a:prstGeom prst="rect">
            <a:avLst/>
          </a:prstGeom>
        </p:spPr>
      </p:pic>
    </p:spTree>
    <p:extLst>
      <p:ext uri="{BB962C8B-B14F-4D97-AF65-F5344CB8AC3E}">
        <p14:creationId xmlns:p14="http://schemas.microsoft.com/office/powerpoint/2010/main" val="116056558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7"/>
            <a:ext cx="7886700" cy="831626"/>
          </a:xfrm>
        </p:spPr>
        <p:txBody>
          <a:bodyPr>
            <a:normAutofit/>
          </a:bodyPr>
          <a:lstStyle/>
          <a:p>
            <a:pPr algn="ctr"/>
            <a:r>
              <a:rPr lang="sl-SI" b="1" dirty="0" smtClean="0">
                <a:effectLst>
                  <a:outerShdw blurRad="38100" dist="38100" dir="2700000" algn="tl">
                    <a:srgbClr val="000000">
                      <a:alpha val="43137"/>
                    </a:srgbClr>
                  </a:outerShdw>
                </a:effectLst>
              </a:rPr>
              <a:t>DRŽI / NE DRŽI</a:t>
            </a:r>
            <a:endParaRPr lang="sl-SI" dirty="0">
              <a:effectLst>
                <a:outerShdw blurRad="38100" dist="38100" dir="2700000" algn="tl">
                  <a:srgbClr val="000000">
                    <a:alpha val="43137"/>
                  </a:srgbClr>
                </a:outerShdw>
              </a:effectLst>
            </a:endParaRPr>
          </a:p>
        </p:txBody>
      </p:sp>
      <p:sp>
        <p:nvSpPr>
          <p:cNvPr id="3" name="Ograda vsebine 2"/>
          <p:cNvSpPr>
            <a:spLocks noGrp="1"/>
          </p:cNvSpPr>
          <p:nvPr>
            <p:ph idx="1"/>
          </p:nvPr>
        </p:nvSpPr>
        <p:spPr>
          <a:xfrm>
            <a:off x="107504" y="2065352"/>
            <a:ext cx="8579296" cy="4532000"/>
          </a:xfrm>
        </p:spPr>
        <p:txBody>
          <a:bodyPr>
            <a:normAutofit/>
          </a:bodyPr>
          <a:lstStyle/>
          <a:p>
            <a:r>
              <a:rPr lang="sl-SI" sz="1800" dirty="0"/>
              <a:t>Preberi trditve in si označi tvoja predvidevanja. Ali se strinjaš s trditvami</a:t>
            </a:r>
            <a:r>
              <a:rPr lang="sl-SI" sz="1800" dirty="0" smtClean="0"/>
              <a:t>?</a:t>
            </a:r>
          </a:p>
          <a:p>
            <a:r>
              <a:rPr lang="sl-SI" sz="1800" dirty="0" smtClean="0"/>
              <a:t> </a:t>
            </a:r>
            <a:r>
              <a:rPr lang="sl-SI" sz="1800" dirty="0"/>
              <a:t>Označi </a:t>
            </a:r>
            <a:r>
              <a:rPr lang="sl-SI" sz="1800" b="1" dirty="0"/>
              <a:t>DA</a:t>
            </a:r>
            <a:r>
              <a:rPr lang="sl-SI" sz="1800" dirty="0"/>
              <a:t> ali </a:t>
            </a:r>
            <a:r>
              <a:rPr lang="sl-SI" sz="1800" b="1" dirty="0"/>
              <a:t>NE.</a:t>
            </a:r>
            <a:r>
              <a:rPr lang="sl-SI" sz="1800" dirty="0"/>
              <a:t> </a:t>
            </a:r>
            <a:endParaRPr lang="sl-SI" sz="1800" dirty="0" smtClean="0"/>
          </a:p>
          <a:p>
            <a:r>
              <a:rPr lang="sl-SI" sz="1800" dirty="0" smtClean="0"/>
              <a:t>Po </a:t>
            </a:r>
            <a:r>
              <a:rPr lang="sl-SI" sz="1800" dirty="0"/>
              <a:t>koncu </a:t>
            </a:r>
            <a:r>
              <a:rPr lang="sl-SI" sz="1800" dirty="0" smtClean="0"/>
              <a:t>dneva</a:t>
            </a:r>
            <a:r>
              <a:rPr lang="sl-SI" sz="1800" dirty="0"/>
              <a:t>, preveri pravilnost svojih napovedi. Če si pravilno </a:t>
            </a:r>
            <a:r>
              <a:rPr lang="sl-SI" sz="1800" dirty="0" smtClean="0"/>
              <a:t>predvideval/a, </a:t>
            </a:r>
            <a:r>
              <a:rPr lang="sl-SI" sz="1800" dirty="0"/>
              <a:t>si daj </a:t>
            </a:r>
            <a:r>
              <a:rPr lang="sl-SI" sz="1800" b="1" dirty="0" smtClean="0"/>
              <a:t>kljukico.</a:t>
            </a:r>
            <a:r>
              <a:rPr lang="sl-SI" sz="1800" dirty="0" smtClean="0"/>
              <a:t> </a:t>
            </a:r>
          </a:p>
          <a:p>
            <a:pPr marL="0" indent="0">
              <a:buNone/>
            </a:pPr>
            <a:r>
              <a:rPr lang="sl-SI" sz="2000" dirty="0"/>
              <a:t> </a:t>
            </a:r>
            <a:r>
              <a:rPr lang="sl-SI" sz="2000" dirty="0" smtClean="0"/>
              <a:t>Preglednico </a:t>
            </a:r>
            <a:r>
              <a:rPr lang="sl-SI" sz="2000" b="1" dirty="0" smtClean="0"/>
              <a:t>preriši</a:t>
            </a:r>
            <a:r>
              <a:rPr lang="sl-SI" sz="2000" dirty="0" smtClean="0"/>
              <a:t> v zvezek </a:t>
            </a:r>
            <a:endParaRPr lang="sl-SI" sz="2000" dirty="0"/>
          </a:p>
        </p:txBody>
      </p:sp>
      <p:graphicFrame>
        <p:nvGraphicFramePr>
          <p:cNvPr id="9" name="Tabela 8"/>
          <p:cNvGraphicFramePr>
            <a:graphicFrameLocks noGrp="1"/>
          </p:cNvGraphicFramePr>
          <p:nvPr>
            <p:extLst>
              <p:ext uri="{D42A27DB-BD31-4B8C-83A1-F6EECF244321}">
                <p14:modId xmlns:p14="http://schemas.microsoft.com/office/powerpoint/2010/main" val="2428773134"/>
              </p:ext>
            </p:extLst>
          </p:nvPr>
        </p:nvGraphicFramePr>
        <p:xfrm>
          <a:off x="352133" y="4005064"/>
          <a:ext cx="8363271" cy="2403757"/>
        </p:xfrm>
        <a:graphic>
          <a:graphicData uri="http://schemas.openxmlformats.org/drawingml/2006/table">
            <a:tbl>
              <a:tblPr firstRow="1" bandRow="1">
                <a:tableStyleId>{5C22544A-7EE6-4342-B048-85BDC9FD1C3A}</a:tableStyleId>
              </a:tblPr>
              <a:tblGrid>
                <a:gridCol w="4752528">
                  <a:extLst>
                    <a:ext uri="{9D8B030D-6E8A-4147-A177-3AD203B41FA5}">
                      <a16:colId xmlns:a16="http://schemas.microsoft.com/office/drawing/2014/main" val="2284646362"/>
                    </a:ext>
                  </a:extLst>
                </a:gridCol>
                <a:gridCol w="1656184">
                  <a:extLst>
                    <a:ext uri="{9D8B030D-6E8A-4147-A177-3AD203B41FA5}">
                      <a16:colId xmlns:a16="http://schemas.microsoft.com/office/drawing/2014/main" val="4267515580"/>
                    </a:ext>
                  </a:extLst>
                </a:gridCol>
                <a:gridCol w="1954559">
                  <a:extLst>
                    <a:ext uri="{9D8B030D-6E8A-4147-A177-3AD203B41FA5}">
                      <a16:colId xmlns:a16="http://schemas.microsoft.com/office/drawing/2014/main" val="1344581973"/>
                    </a:ext>
                  </a:extLst>
                </a:gridCol>
              </a:tblGrid>
              <a:tr h="297615">
                <a:tc>
                  <a:txBody>
                    <a:bodyPr/>
                    <a:lstStyle/>
                    <a:p>
                      <a:endParaRPr lang="sl-SI" dirty="0"/>
                    </a:p>
                  </a:txBody>
                  <a:tcPr>
                    <a:solidFill>
                      <a:schemeClr val="bg1"/>
                    </a:solidFill>
                  </a:tcPr>
                </a:tc>
                <a:tc>
                  <a:txBody>
                    <a:bodyPr/>
                    <a:lstStyle/>
                    <a:p>
                      <a:r>
                        <a:rPr lang="sl-SI" dirty="0" smtClean="0"/>
                        <a:t>Pred ND</a:t>
                      </a:r>
                      <a:endParaRPr lang="sl-SI" dirty="0"/>
                    </a:p>
                  </a:txBody>
                  <a:tcPr/>
                </a:tc>
                <a:tc>
                  <a:txBody>
                    <a:bodyPr/>
                    <a:lstStyle/>
                    <a:p>
                      <a:r>
                        <a:rPr lang="sl-SI" dirty="0" smtClean="0"/>
                        <a:t>Po koncu dneva</a:t>
                      </a:r>
                      <a:endParaRPr lang="sl-SI" dirty="0"/>
                    </a:p>
                  </a:txBody>
                  <a:tcPr/>
                </a:tc>
                <a:extLst>
                  <a:ext uri="{0D108BD9-81ED-4DB2-BD59-A6C34878D82A}">
                    <a16:rowId xmlns:a16="http://schemas.microsoft.com/office/drawing/2014/main" val="3615086816"/>
                  </a:ext>
                </a:extLst>
              </a:tr>
              <a:tr h="351522">
                <a:tc>
                  <a:txBody>
                    <a:bodyPr/>
                    <a:lstStyle/>
                    <a:p>
                      <a:r>
                        <a:rPr lang="sl-SI" dirty="0" smtClean="0"/>
                        <a:t>Pripraviti</a:t>
                      </a:r>
                      <a:r>
                        <a:rPr lang="sl-SI" baseline="0" dirty="0" smtClean="0"/>
                        <a:t> zdrav zajtrk je čisto enostavno.</a:t>
                      </a:r>
                      <a:endParaRPr lang="sl-SI" dirty="0"/>
                    </a:p>
                  </a:txBody>
                  <a:tcPr/>
                </a:tc>
                <a:tc>
                  <a:txBody>
                    <a:bodyPr/>
                    <a:lstStyle/>
                    <a:p>
                      <a:endParaRPr lang="sl-SI"/>
                    </a:p>
                  </a:txBody>
                  <a:tcPr/>
                </a:tc>
                <a:tc>
                  <a:txBody>
                    <a:bodyPr/>
                    <a:lstStyle/>
                    <a:p>
                      <a:endParaRPr lang="sl-SI"/>
                    </a:p>
                  </a:txBody>
                  <a:tcPr/>
                </a:tc>
                <a:extLst>
                  <a:ext uri="{0D108BD9-81ED-4DB2-BD59-A6C34878D82A}">
                    <a16:rowId xmlns:a16="http://schemas.microsoft.com/office/drawing/2014/main" val="4292336464"/>
                  </a:ext>
                </a:extLst>
              </a:tr>
              <a:tr h="358855">
                <a:tc>
                  <a:txBody>
                    <a:bodyPr/>
                    <a:lstStyle/>
                    <a:p>
                      <a:r>
                        <a:rPr lang="sl-SI" dirty="0" smtClean="0"/>
                        <a:t>Ko telovadim, mi naraste srčni utrip.</a:t>
                      </a:r>
                      <a:endParaRPr lang="sl-SI" dirty="0"/>
                    </a:p>
                  </a:txBody>
                  <a:tcPr/>
                </a:tc>
                <a:tc>
                  <a:txBody>
                    <a:bodyPr/>
                    <a:lstStyle/>
                    <a:p>
                      <a:endParaRPr lang="sl-SI"/>
                    </a:p>
                  </a:txBody>
                  <a:tcPr/>
                </a:tc>
                <a:tc>
                  <a:txBody>
                    <a:bodyPr/>
                    <a:lstStyle/>
                    <a:p>
                      <a:endParaRPr lang="sl-SI"/>
                    </a:p>
                  </a:txBody>
                  <a:tcPr/>
                </a:tc>
                <a:extLst>
                  <a:ext uri="{0D108BD9-81ED-4DB2-BD59-A6C34878D82A}">
                    <a16:rowId xmlns:a16="http://schemas.microsoft.com/office/drawing/2014/main" val="2852246283"/>
                  </a:ext>
                </a:extLst>
              </a:tr>
              <a:tr h="297615">
                <a:tc>
                  <a:txBody>
                    <a:bodyPr/>
                    <a:lstStyle/>
                    <a:p>
                      <a:r>
                        <a:rPr lang="sl-SI" dirty="0" smtClean="0"/>
                        <a:t>Doma</a:t>
                      </a:r>
                      <a:r>
                        <a:rPr lang="sl-SI" baseline="0" dirty="0" smtClean="0"/>
                        <a:t> imamo veliko kuharskih knjig.</a:t>
                      </a:r>
                      <a:endParaRPr lang="sl-SI" dirty="0"/>
                    </a:p>
                  </a:txBody>
                  <a:tcPr/>
                </a:tc>
                <a:tc>
                  <a:txBody>
                    <a:bodyPr/>
                    <a:lstStyle/>
                    <a:p>
                      <a:endParaRPr lang="sl-SI"/>
                    </a:p>
                  </a:txBody>
                  <a:tcPr/>
                </a:tc>
                <a:tc>
                  <a:txBody>
                    <a:bodyPr/>
                    <a:lstStyle/>
                    <a:p>
                      <a:endParaRPr lang="sl-SI"/>
                    </a:p>
                  </a:txBody>
                  <a:tcPr/>
                </a:tc>
                <a:extLst>
                  <a:ext uri="{0D108BD9-81ED-4DB2-BD59-A6C34878D82A}">
                    <a16:rowId xmlns:a16="http://schemas.microsoft.com/office/drawing/2014/main" val="3136718132"/>
                  </a:ext>
                </a:extLst>
              </a:tr>
              <a:tr h="297615">
                <a:tc>
                  <a:txBody>
                    <a:bodyPr/>
                    <a:lstStyle/>
                    <a:p>
                      <a:r>
                        <a:rPr lang="sl-SI" dirty="0" smtClean="0"/>
                        <a:t>Vem, kaj</a:t>
                      </a:r>
                      <a:r>
                        <a:rPr lang="sl-SI" baseline="0" dirty="0" smtClean="0"/>
                        <a:t> piše na ovitkih za živila.</a:t>
                      </a:r>
                      <a:endParaRPr lang="sl-SI" dirty="0"/>
                    </a:p>
                  </a:txBody>
                  <a:tcPr/>
                </a:tc>
                <a:tc>
                  <a:txBody>
                    <a:bodyPr/>
                    <a:lstStyle/>
                    <a:p>
                      <a:endParaRPr lang="sl-SI"/>
                    </a:p>
                  </a:txBody>
                  <a:tcPr/>
                </a:tc>
                <a:tc>
                  <a:txBody>
                    <a:bodyPr/>
                    <a:lstStyle/>
                    <a:p>
                      <a:endParaRPr lang="sl-SI"/>
                    </a:p>
                  </a:txBody>
                  <a:tcPr/>
                </a:tc>
                <a:extLst>
                  <a:ext uri="{0D108BD9-81ED-4DB2-BD59-A6C34878D82A}">
                    <a16:rowId xmlns:a16="http://schemas.microsoft.com/office/drawing/2014/main" val="2885906348"/>
                  </a:ext>
                </a:extLst>
              </a:tr>
              <a:tr h="297615">
                <a:tc>
                  <a:txBody>
                    <a:bodyPr/>
                    <a:lstStyle/>
                    <a:p>
                      <a:r>
                        <a:rPr lang="sl-SI" dirty="0" smtClean="0"/>
                        <a:t>Vem, kje hranimo različna živila.</a:t>
                      </a:r>
                      <a:endParaRPr lang="sl-SI" dirty="0"/>
                    </a:p>
                  </a:txBody>
                  <a:tcPr/>
                </a:tc>
                <a:tc>
                  <a:txBody>
                    <a:bodyPr/>
                    <a:lstStyle/>
                    <a:p>
                      <a:endParaRPr lang="sl-SI"/>
                    </a:p>
                  </a:txBody>
                  <a:tcPr/>
                </a:tc>
                <a:tc>
                  <a:txBody>
                    <a:bodyPr/>
                    <a:lstStyle/>
                    <a:p>
                      <a:endParaRPr lang="sl-SI"/>
                    </a:p>
                  </a:txBody>
                  <a:tcPr/>
                </a:tc>
                <a:extLst>
                  <a:ext uri="{0D108BD9-81ED-4DB2-BD59-A6C34878D82A}">
                    <a16:rowId xmlns:a16="http://schemas.microsoft.com/office/drawing/2014/main" val="3046034682"/>
                  </a:ext>
                </a:extLst>
              </a:tr>
              <a:tr h="29761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dirty="0" smtClean="0"/>
                        <a:t>Znam pripraviti kavo/kapučino.</a:t>
                      </a:r>
                    </a:p>
                    <a:p>
                      <a:endParaRPr lang="sl-SI" dirty="0"/>
                    </a:p>
                  </a:txBody>
                  <a:tcPr/>
                </a:tc>
                <a:tc>
                  <a:txBody>
                    <a:bodyPr/>
                    <a:lstStyle/>
                    <a:p>
                      <a:endParaRPr lang="sl-SI"/>
                    </a:p>
                  </a:txBody>
                  <a:tcPr/>
                </a:tc>
                <a:tc>
                  <a:txBody>
                    <a:bodyPr/>
                    <a:lstStyle/>
                    <a:p>
                      <a:endParaRPr lang="sl-SI" dirty="0"/>
                    </a:p>
                  </a:txBody>
                  <a:tcPr/>
                </a:tc>
                <a:extLst>
                  <a:ext uri="{0D108BD9-81ED-4DB2-BD59-A6C34878D82A}">
                    <a16:rowId xmlns:a16="http://schemas.microsoft.com/office/drawing/2014/main" val="3882160870"/>
                  </a:ext>
                </a:extLst>
              </a:tr>
            </a:tbl>
          </a:graphicData>
        </a:graphic>
      </p:graphicFrame>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269378"/>
            <a:ext cx="1607443" cy="1607443"/>
          </a:xfrm>
          <a:prstGeom prst="rect">
            <a:avLst/>
          </a:prstGeo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336854"/>
            <a:ext cx="1656184" cy="1656184"/>
          </a:xfrm>
          <a:prstGeom prst="rect">
            <a:avLst/>
          </a:prstGeom>
        </p:spPr>
      </p:pic>
    </p:spTree>
    <p:extLst>
      <p:ext uri="{BB962C8B-B14F-4D97-AF65-F5344CB8AC3E}">
        <p14:creationId xmlns:p14="http://schemas.microsoft.com/office/powerpoint/2010/main" val="101086886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59832" y="477776"/>
            <a:ext cx="4951462" cy="1325563"/>
          </a:xfrm>
        </p:spPr>
        <p:txBody>
          <a:bodyPr>
            <a:normAutofit/>
          </a:bodyPr>
          <a:lstStyle/>
          <a:p>
            <a:pPr algn="ctr"/>
            <a:r>
              <a:rPr lang="sl-SI"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sl-SI"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l-SI"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PRIPRAVI ZDRAV ZAJTRK ZA DRUŽINSKE ČLANE</a:t>
            </a:r>
            <a:endParaRPr lang="sl-SI" sz="2800" dirty="0">
              <a:effectLst>
                <a:outerShdw blurRad="38100" dist="38100" dir="2700000" algn="tl">
                  <a:srgbClr val="000000">
                    <a:alpha val="43137"/>
                  </a:srgbClr>
                </a:outerShdw>
              </a:effectLst>
            </a:endParaRPr>
          </a:p>
        </p:txBody>
      </p:sp>
      <p:sp>
        <p:nvSpPr>
          <p:cNvPr id="4" name="Označba mesta vsebine 2"/>
          <p:cNvSpPr>
            <a:spLocks noGrp="1"/>
          </p:cNvSpPr>
          <p:nvPr>
            <p:ph idx="1"/>
          </p:nvPr>
        </p:nvSpPr>
        <p:spPr>
          <a:xfrm>
            <a:off x="628650" y="2506662"/>
            <a:ext cx="7886700" cy="4351338"/>
          </a:xfrm>
        </p:spPr>
        <p:txBody>
          <a:bodyPr>
            <a:normAutofit/>
          </a:bodyPr>
          <a:lstStyle/>
          <a:p>
            <a:r>
              <a:rPr lang="sl-SI" dirty="0" smtClean="0">
                <a:cs typeface="Arial" panose="020B0604020202020204" pitchFamily="34" charset="0"/>
              </a:rPr>
              <a:t>Spomni se na učno snov, ki smo jo obravnavali prejšnje ure.</a:t>
            </a:r>
          </a:p>
          <a:p>
            <a:pPr marL="0" indent="0">
              <a:buNone/>
            </a:pPr>
            <a:endParaRPr lang="sl-SI" dirty="0">
              <a:cs typeface="Arial" panose="020B0604020202020204" pitchFamily="34" charset="0"/>
            </a:endParaRPr>
          </a:p>
          <a:p>
            <a:r>
              <a:rPr lang="sl-SI" dirty="0" smtClean="0">
                <a:cs typeface="Arial" panose="020B0604020202020204" pitchFamily="34" charset="0"/>
              </a:rPr>
              <a:t>Pripravi </a:t>
            </a:r>
            <a:r>
              <a:rPr lang="sl-SI" b="1" dirty="0" smtClean="0">
                <a:cs typeface="Arial" panose="020B0604020202020204" pitchFamily="34" charset="0"/>
              </a:rPr>
              <a:t>zdrav zajtrk </a:t>
            </a:r>
            <a:r>
              <a:rPr lang="sl-SI" dirty="0" smtClean="0">
                <a:cs typeface="Arial" panose="020B0604020202020204" pitchFamily="34" charset="0"/>
              </a:rPr>
              <a:t>za družinske člane, ki so doma. </a:t>
            </a:r>
          </a:p>
          <a:p>
            <a:pPr marL="0" indent="0">
              <a:buNone/>
            </a:pPr>
            <a:r>
              <a:rPr lang="sl-SI" dirty="0" smtClean="0">
                <a:cs typeface="Arial" panose="020B0604020202020204" pitchFamily="34" charset="0"/>
              </a:rPr>
              <a:t>  Pazi, da ne pripraviš preveč hrane in da </a:t>
            </a:r>
          </a:p>
          <a:p>
            <a:pPr marL="0" indent="0">
              <a:buNone/>
            </a:pPr>
            <a:r>
              <a:rPr lang="sl-SI" dirty="0">
                <a:cs typeface="Arial" panose="020B0604020202020204" pitchFamily="34" charset="0"/>
              </a:rPr>
              <a:t> </a:t>
            </a:r>
            <a:r>
              <a:rPr lang="sl-SI" dirty="0" smtClean="0">
                <a:cs typeface="Arial" panose="020B0604020202020204" pitchFamily="34" charset="0"/>
              </a:rPr>
              <a:t> bo zajtrk </a:t>
            </a:r>
            <a:r>
              <a:rPr lang="sl-SI" b="1" dirty="0" smtClean="0">
                <a:cs typeface="Arial" panose="020B0604020202020204" pitchFamily="34" charset="0"/>
              </a:rPr>
              <a:t>uravnotežen in pester.</a:t>
            </a:r>
          </a:p>
          <a:p>
            <a:pPr marL="0" indent="0">
              <a:buNone/>
            </a:pPr>
            <a:endParaRPr lang="sl-SI" dirty="0" smtClean="0">
              <a:cs typeface="Arial" panose="020B0604020202020204" pitchFamily="34" charset="0"/>
            </a:endParaRPr>
          </a:p>
          <a:p>
            <a:r>
              <a:rPr lang="sl-SI" dirty="0" smtClean="0">
                <a:cs typeface="Arial" panose="020B0604020202020204" pitchFamily="34" charset="0"/>
              </a:rPr>
              <a:t>Spomniš se lahko tudi na slovenski </a:t>
            </a:r>
          </a:p>
          <a:p>
            <a:pPr marL="0" indent="0">
              <a:buNone/>
            </a:pPr>
            <a:r>
              <a:rPr lang="sl-SI" dirty="0" smtClean="0">
                <a:cs typeface="Arial" panose="020B0604020202020204" pitchFamily="34" charset="0"/>
              </a:rPr>
              <a:t>tradicionalni zajtrk.</a:t>
            </a:r>
          </a:p>
          <a:p>
            <a:endParaRPr lang="sl-SI" dirty="0">
              <a:latin typeface="Arial" panose="020B0604020202020204" pitchFamily="34" charset="0"/>
              <a:cs typeface="Arial" panose="020B0604020202020204" pitchFamily="34" charset="0"/>
            </a:endParaRPr>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143" y="251148"/>
            <a:ext cx="2255514" cy="2255514"/>
          </a:xfrm>
          <a:prstGeom prst="rect">
            <a:avLst/>
          </a:prstGeo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4058853"/>
            <a:ext cx="2399531" cy="2399531"/>
          </a:xfrm>
          <a:prstGeom prst="rect">
            <a:avLst/>
          </a:prstGeom>
        </p:spPr>
      </p:pic>
    </p:spTree>
    <p:extLst>
      <p:ext uri="{BB962C8B-B14F-4D97-AF65-F5344CB8AC3E}">
        <p14:creationId xmlns:p14="http://schemas.microsoft.com/office/powerpoint/2010/main" val="262737380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descr="Obrezovanje zaslon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7" y="797203"/>
            <a:ext cx="5891819" cy="6039345"/>
          </a:xfrm>
          <a:prstGeom prst="rect">
            <a:avLst/>
          </a:prstGeom>
        </p:spPr>
      </p:pic>
      <p:sp>
        <p:nvSpPr>
          <p:cNvPr id="16" name="Pravokotnik 15"/>
          <p:cNvSpPr/>
          <p:nvPr/>
        </p:nvSpPr>
        <p:spPr>
          <a:xfrm>
            <a:off x="0" y="188640"/>
            <a:ext cx="5148064"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prstClr val="black"/>
                </a:solidFill>
                <a:effectLst/>
                <a:uLnTx/>
                <a:uFillTx/>
                <a:latin typeface="Century Gothic"/>
                <a:ea typeface="+mn-ea"/>
                <a:cs typeface="+mn-cs"/>
              </a:rPr>
              <a:t>Naslednja naloga, ki jo narediš v zvezek.</a:t>
            </a:r>
            <a:endParaRPr kumimoji="0" lang="sl-SI" sz="18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196752"/>
            <a:ext cx="3810000" cy="3810000"/>
          </a:xfrm>
          <a:prstGeom prst="rect">
            <a:avLst/>
          </a:prstGeom>
        </p:spPr>
      </p:pic>
    </p:spTree>
    <p:extLst>
      <p:ext uri="{BB962C8B-B14F-4D97-AF65-F5344CB8AC3E}">
        <p14:creationId xmlns:p14="http://schemas.microsoft.com/office/powerpoint/2010/main" val="2850223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7"/>
            <a:ext cx="3943350" cy="759618"/>
          </a:xfrm>
        </p:spPr>
        <p:txBody>
          <a:bodyPr/>
          <a:lstStyle/>
          <a:p>
            <a:r>
              <a:rPr lang="sl-SI" dirty="0" smtClean="0"/>
              <a:t>Dan Zemlje</a:t>
            </a:r>
            <a:endParaRPr lang="sl-SI" dirty="0"/>
          </a:p>
        </p:txBody>
      </p:sp>
      <p:sp>
        <p:nvSpPr>
          <p:cNvPr id="3" name="Označba mesta vsebine 2"/>
          <p:cNvSpPr>
            <a:spLocks noGrp="1"/>
          </p:cNvSpPr>
          <p:nvPr>
            <p:ph idx="1"/>
          </p:nvPr>
        </p:nvSpPr>
        <p:spPr>
          <a:xfrm>
            <a:off x="107504" y="1340768"/>
            <a:ext cx="8784976" cy="5400599"/>
          </a:xfrm>
        </p:spPr>
        <p:txBody>
          <a:bodyPr>
            <a:normAutofit/>
          </a:bodyPr>
          <a:lstStyle/>
          <a:p>
            <a:pPr marL="0" indent="0">
              <a:buNone/>
            </a:pPr>
            <a:r>
              <a:rPr lang="sl-SI" dirty="0" smtClean="0">
                <a:solidFill>
                  <a:srgbClr val="FF0000"/>
                </a:solidFill>
              </a:rPr>
              <a:t>1. Ogled dveh posnetkov</a:t>
            </a:r>
          </a:p>
          <a:p>
            <a:pPr>
              <a:lnSpc>
                <a:spcPct val="107000"/>
              </a:lnSpc>
              <a:spcAft>
                <a:spcPts val="800"/>
              </a:spcAft>
            </a:pPr>
            <a:r>
              <a:rPr lang="sl-SI" sz="2400" u="sng" dirty="0">
                <a:solidFill>
                  <a:srgbClr val="0000FF"/>
                </a:solidFill>
                <a:ea typeface="Calibri" panose="020F0502020204030204" pitchFamily="34" charset="0"/>
                <a:cs typeface="Times New Roman" panose="02020603050405020304" pitchFamily="18" charset="0"/>
                <a:hlinkClick r:id="rId2"/>
              </a:rPr>
              <a:t>https://www.youtube.com/watch?v=c8aFcHFu8QM</a:t>
            </a:r>
            <a:endParaRPr lang="sl-SI" sz="2400" dirty="0">
              <a:ea typeface="Calibri" panose="020F0502020204030204" pitchFamily="34" charset="0"/>
              <a:cs typeface="Times New Roman" panose="02020603050405020304" pitchFamily="18" charset="0"/>
            </a:endParaRPr>
          </a:p>
          <a:p>
            <a:pPr>
              <a:lnSpc>
                <a:spcPct val="107000"/>
              </a:lnSpc>
              <a:spcAft>
                <a:spcPts val="800"/>
              </a:spcAft>
            </a:pPr>
            <a:r>
              <a:rPr lang="sl-SI" sz="2400" u="sng" dirty="0">
                <a:solidFill>
                  <a:srgbClr val="0000FF"/>
                </a:solidFill>
                <a:ea typeface="Calibri" panose="020F0502020204030204" pitchFamily="34" charset="0"/>
                <a:cs typeface="Times New Roman" panose="02020603050405020304" pitchFamily="18" charset="0"/>
                <a:hlinkClick r:id="rId3"/>
              </a:rPr>
              <a:t>https://www.youtube.com/watch?v=24_gqlIURMs</a:t>
            </a:r>
            <a:endParaRPr lang="sl-SI" sz="2400" dirty="0">
              <a:ea typeface="Calibri" panose="020F0502020204030204" pitchFamily="34" charset="0"/>
              <a:cs typeface="Times New Roman" panose="02020603050405020304" pitchFamily="18" charset="0"/>
            </a:endParaRPr>
          </a:p>
          <a:p>
            <a:pPr marL="0" indent="0">
              <a:buNone/>
            </a:pPr>
            <a:endParaRPr lang="sl-SI" dirty="0" smtClean="0"/>
          </a:p>
          <a:p>
            <a:pPr>
              <a:lnSpc>
                <a:spcPct val="107000"/>
              </a:lnSpc>
              <a:spcAft>
                <a:spcPts val="800"/>
              </a:spcAft>
            </a:pPr>
            <a:r>
              <a:rPr lang="sl-SI" sz="2400" dirty="0" smtClean="0">
                <a:solidFill>
                  <a:srgbClr val="538135"/>
                </a:solidFill>
                <a:ea typeface="Calibri" panose="020F0502020204030204" pitchFamily="34" charset="0"/>
                <a:cs typeface="Times New Roman" panose="02020603050405020304" pitchFamily="18" charset="0"/>
              </a:rPr>
              <a:t>Namen naravoslovnega dne je tudi, da se zavemo, kako smo tudi mi ljudje del te prečudovite narave. Ohranimo jo čisto, zavedajmo se, da je človek glavni krivec za vse slabo, kar se dogaja na našem planetu.</a:t>
            </a:r>
            <a:endParaRPr lang="sl-SI" sz="2000" dirty="0" smtClean="0">
              <a:ea typeface="Calibri" panose="020F0502020204030204" pitchFamily="34" charset="0"/>
              <a:cs typeface="Times New Roman" panose="02020603050405020304" pitchFamily="18" charset="0"/>
            </a:endParaRPr>
          </a:p>
          <a:p>
            <a:pPr marL="0" indent="0">
              <a:buNone/>
            </a:pPr>
            <a:endParaRPr lang="sl-SI" dirty="0"/>
          </a:p>
        </p:txBody>
      </p:sp>
    </p:spTree>
    <p:extLst>
      <p:ext uri="{BB962C8B-B14F-4D97-AF65-F5344CB8AC3E}">
        <p14:creationId xmlns:p14="http://schemas.microsoft.com/office/powerpoint/2010/main" val="392828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p:txBody>
          <a:bodyPr/>
          <a:lstStyle/>
          <a:p>
            <a:pPr marL="342900" lvl="0" indent="-342900">
              <a:spcAft>
                <a:spcPts val="0"/>
              </a:spcAft>
              <a:buFont typeface="Symbol" panose="05050102010706020507" pitchFamily="18" charset="2"/>
              <a:buChar char=""/>
            </a:pPr>
            <a:r>
              <a:rPr lang="sl-SI" sz="2400" dirty="0" smtClean="0">
                <a:solidFill>
                  <a:srgbClr val="538135"/>
                </a:solidFill>
                <a:latin typeface="+mj-lt"/>
                <a:ea typeface="Calibri" panose="020F0502020204030204" pitchFamily="34" charset="0"/>
                <a:cs typeface="Calibri" panose="020F0502020204030204" pitchFamily="34" charset="0"/>
              </a:rPr>
              <a:t>1. Poišči </a:t>
            </a:r>
            <a:r>
              <a:rPr lang="sl-SI" sz="2400" dirty="0">
                <a:solidFill>
                  <a:srgbClr val="538135"/>
                </a:solidFill>
                <a:latin typeface="+mj-lt"/>
                <a:ea typeface="Calibri" panose="020F0502020204030204" pitchFamily="34" charset="0"/>
                <a:cs typeface="Calibri" panose="020F0502020204030204" pitchFamily="34" charset="0"/>
              </a:rPr>
              <a:t>škatlico od jajc in poskušaj v okolici hiše poiskati podobne stvari (mah, travo, polžjo hišico, zemlja, listje …) V pomoč naj ti bo spodnja fotografija. Vse to je del narave.</a:t>
            </a:r>
            <a:endParaRPr lang="sl-SI" sz="1600" dirty="0">
              <a:latin typeface="+mj-lt"/>
              <a:ea typeface="Calibri" panose="020F0502020204030204" pitchFamily="34" charset="0"/>
            </a:endParaRPr>
          </a:p>
          <a:p>
            <a:endParaRPr lang="sl-SI" dirty="0"/>
          </a:p>
        </p:txBody>
      </p:sp>
      <p:sp>
        <p:nvSpPr>
          <p:cNvPr id="7" name="PoljeZBesedilom 6"/>
          <p:cNvSpPr txBox="1"/>
          <p:nvPr/>
        </p:nvSpPr>
        <p:spPr>
          <a:xfrm>
            <a:off x="971600" y="476672"/>
            <a:ext cx="4896544" cy="646331"/>
          </a:xfrm>
          <a:prstGeom prst="rect">
            <a:avLst/>
          </a:prstGeom>
          <a:noFill/>
        </p:spPr>
        <p:txBody>
          <a:bodyPr wrap="square" rtlCol="0">
            <a:spAutoFit/>
          </a:bodyPr>
          <a:lstStyle/>
          <a:p>
            <a:r>
              <a:rPr lang="sl-SI" dirty="0" smtClean="0"/>
              <a:t>Danes bomo Zemljo spoznali preko različnih dejavnosti:</a:t>
            </a:r>
            <a:endParaRPr lang="sl-SI" dirty="0"/>
          </a:p>
        </p:txBody>
      </p:sp>
      <p:pic>
        <p:nvPicPr>
          <p:cNvPr id="9" name="Slika 8"/>
          <p:cNvPicPr>
            <a:picLocks noChangeAspect="1"/>
          </p:cNvPicPr>
          <p:nvPr/>
        </p:nvPicPr>
        <p:blipFill>
          <a:blip r:embed="rId2"/>
          <a:stretch>
            <a:fillRect/>
          </a:stretch>
        </p:blipFill>
        <p:spPr>
          <a:xfrm>
            <a:off x="5004048" y="3212976"/>
            <a:ext cx="3100917" cy="3298848"/>
          </a:xfrm>
          <a:prstGeom prst="rect">
            <a:avLst/>
          </a:prstGeom>
        </p:spPr>
      </p:pic>
    </p:spTree>
    <p:extLst>
      <p:ext uri="{BB962C8B-B14F-4D97-AF65-F5344CB8AC3E}">
        <p14:creationId xmlns:p14="http://schemas.microsoft.com/office/powerpoint/2010/main" val="2470484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95536" y="188640"/>
            <a:ext cx="8191822" cy="5988323"/>
          </a:xfrm>
        </p:spPr>
        <p:txBody>
          <a:bodyPr/>
          <a:lstStyle/>
          <a:p>
            <a:pPr marL="0" indent="0">
              <a:lnSpc>
                <a:spcPct val="107000"/>
              </a:lnSpc>
              <a:spcAft>
                <a:spcPts val="800"/>
              </a:spcAft>
              <a:buNone/>
            </a:pPr>
            <a:r>
              <a:rPr lang="sl-SI" sz="2400" dirty="0" smtClean="0">
                <a:solidFill>
                  <a:srgbClr val="538135"/>
                </a:solidFill>
                <a:latin typeface="+mj-lt"/>
                <a:ea typeface="Calibri" panose="020F0502020204030204" pitchFamily="34" charset="0"/>
                <a:cs typeface="Times New Roman" panose="02020603050405020304" pitchFamily="18" charset="0"/>
              </a:rPr>
              <a:t>2.</a:t>
            </a:r>
            <a:r>
              <a:rPr lang="sl-SI" sz="2400" dirty="0" smtClean="0">
                <a:solidFill>
                  <a:srgbClr val="538135"/>
                </a:solidFill>
                <a:latin typeface="Comic Sans MS" panose="030F0702030302020204" pitchFamily="66" charset="0"/>
                <a:ea typeface="Calibri" panose="020F0502020204030204" pitchFamily="34" charset="0"/>
                <a:cs typeface="Times New Roman" panose="02020603050405020304" pitchFamily="18" charset="0"/>
              </a:rPr>
              <a:t> </a:t>
            </a:r>
            <a:r>
              <a:rPr lang="sl-SI" sz="2400" dirty="0" smtClean="0">
                <a:solidFill>
                  <a:srgbClr val="538135"/>
                </a:solidFill>
                <a:latin typeface="+mj-lt"/>
                <a:ea typeface="Calibri" panose="020F0502020204030204" pitchFamily="34" charset="0"/>
                <a:cs typeface="Times New Roman" panose="02020603050405020304" pitchFamily="18" charset="0"/>
              </a:rPr>
              <a:t>Na </a:t>
            </a:r>
            <a:r>
              <a:rPr lang="sl-SI" sz="2400" dirty="0">
                <a:solidFill>
                  <a:srgbClr val="538135"/>
                </a:solidFill>
                <a:latin typeface="+mj-lt"/>
                <a:ea typeface="Calibri" panose="020F0502020204030204" pitchFamily="34" charset="0"/>
                <a:cs typeface="Times New Roman" panose="02020603050405020304" pitchFamily="18" charset="0"/>
              </a:rPr>
              <a:t>travniku sedaj raste regrat. Poišči regrat v različnih fazah rasti (cvetenja). Poskusi sestaviti cel krog, ki je na spodnji fotografiji.</a:t>
            </a:r>
            <a:endParaRPr lang="sl-SI" sz="2000" dirty="0">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r>
              <a:rPr lang="sl-SI" sz="2400" dirty="0">
                <a:solidFill>
                  <a:srgbClr val="538135"/>
                </a:solidFill>
                <a:latin typeface="+mj-lt"/>
                <a:ea typeface="Calibri" panose="020F0502020204030204" pitchFamily="34" charset="0"/>
                <a:cs typeface="Times New Roman" panose="02020603050405020304" pitchFamily="18" charset="0"/>
              </a:rPr>
              <a:t>Ti uspe sestaviti cel krog? Mogoče še ne najdeš regratove lučke in odmrlega cveta? Pomagaj si s spodnjo fotografijo.</a:t>
            </a:r>
            <a:endParaRPr lang="sl-SI" sz="2000" dirty="0">
              <a:latin typeface="+mj-lt"/>
              <a:ea typeface="Calibri" panose="020F0502020204030204" pitchFamily="34" charset="0"/>
              <a:cs typeface="Times New Roman" panose="02020603050405020304" pitchFamily="18" charset="0"/>
            </a:endParaRPr>
          </a:p>
          <a:p>
            <a:endParaRPr lang="sl-SI" dirty="0"/>
          </a:p>
        </p:txBody>
      </p:sp>
      <p:pic>
        <p:nvPicPr>
          <p:cNvPr id="4" name="Slika 3"/>
          <p:cNvPicPr>
            <a:picLocks noChangeAspect="1"/>
          </p:cNvPicPr>
          <p:nvPr/>
        </p:nvPicPr>
        <p:blipFill>
          <a:blip r:embed="rId2"/>
          <a:stretch>
            <a:fillRect/>
          </a:stretch>
        </p:blipFill>
        <p:spPr>
          <a:xfrm>
            <a:off x="4211960" y="2492896"/>
            <a:ext cx="3019621" cy="4269387"/>
          </a:xfrm>
          <a:prstGeom prst="rect">
            <a:avLst/>
          </a:prstGeom>
        </p:spPr>
      </p:pic>
    </p:spTree>
    <p:extLst>
      <p:ext uri="{BB962C8B-B14F-4D97-AF65-F5344CB8AC3E}">
        <p14:creationId xmlns:p14="http://schemas.microsoft.com/office/powerpoint/2010/main" val="4055924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Kulinarika iz narave</a:t>
            </a:r>
            <a:endParaRPr lang="sl-SI" dirty="0"/>
          </a:p>
        </p:txBody>
      </p:sp>
      <p:sp>
        <p:nvSpPr>
          <p:cNvPr id="3" name="Označba mesta vsebine 2"/>
          <p:cNvSpPr>
            <a:spLocks noGrp="1"/>
          </p:cNvSpPr>
          <p:nvPr>
            <p:ph idx="1"/>
          </p:nvPr>
        </p:nvSpPr>
        <p:spPr/>
        <p:txBody>
          <a:bodyPr/>
          <a:lstStyle/>
          <a:p>
            <a:pPr marL="0" indent="0">
              <a:buNone/>
            </a:pPr>
            <a:r>
              <a:rPr lang="sl-SI" dirty="0" smtClean="0">
                <a:solidFill>
                  <a:schemeClr val="accent6">
                    <a:lumMod val="75000"/>
                  </a:schemeClr>
                </a:solidFill>
              </a:rPr>
              <a:t>3. Po opravljenih prvih dveh nalogah pa na lov za sestavinami za današnje kosilo. V okolici tvojega doma gotovo najdeš marsikaj, kar lahko uporabiš za pripravo zdravega in okusnega obroka. </a:t>
            </a:r>
          </a:p>
          <a:p>
            <a:pPr marL="0" indent="0">
              <a:buNone/>
            </a:pPr>
            <a:r>
              <a:rPr lang="sl-SI" dirty="0" smtClean="0">
                <a:solidFill>
                  <a:schemeClr val="accent6">
                    <a:lumMod val="75000"/>
                  </a:schemeClr>
                </a:solidFill>
              </a:rPr>
              <a:t>Užitne rastline:</a:t>
            </a:r>
          </a:p>
          <a:p>
            <a:pPr>
              <a:buFontTx/>
              <a:buChar char="-"/>
            </a:pPr>
            <a:r>
              <a:rPr lang="sl-SI" dirty="0" smtClean="0">
                <a:solidFill>
                  <a:schemeClr val="accent6">
                    <a:lumMod val="75000"/>
                  </a:schemeClr>
                </a:solidFill>
              </a:rPr>
              <a:t>regrat</a:t>
            </a:r>
          </a:p>
          <a:p>
            <a:pPr>
              <a:buFontTx/>
              <a:buChar char="-"/>
            </a:pPr>
            <a:r>
              <a:rPr lang="sl-SI" dirty="0" smtClean="0">
                <a:solidFill>
                  <a:schemeClr val="accent6">
                    <a:lumMod val="75000"/>
                  </a:schemeClr>
                </a:solidFill>
              </a:rPr>
              <a:t>čemaž,</a:t>
            </a:r>
          </a:p>
          <a:p>
            <a:pPr>
              <a:buFontTx/>
              <a:buChar char="-"/>
            </a:pPr>
            <a:r>
              <a:rPr lang="sl-SI" dirty="0" smtClean="0">
                <a:solidFill>
                  <a:schemeClr val="accent6">
                    <a:lumMod val="75000"/>
                  </a:schemeClr>
                </a:solidFill>
              </a:rPr>
              <a:t>koprive,</a:t>
            </a:r>
          </a:p>
          <a:p>
            <a:pPr>
              <a:buFontTx/>
              <a:buChar char="-"/>
            </a:pPr>
            <a:r>
              <a:rPr lang="sl-SI" dirty="0" smtClean="0">
                <a:solidFill>
                  <a:schemeClr val="accent6">
                    <a:lumMod val="75000"/>
                  </a:schemeClr>
                </a:solidFill>
              </a:rPr>
              <a:t>divji hmelj,…</a:t>
            </a:r>
          </a:p>
          <a:p>
            <a:pPr marL="0" indent="0">
              <a:buNone/>
            </a:pPr>
            <a:r>
              <a:rPr lang="sl-SI" dirty="0" smtClean="0">
                <a:solidFill>
                  <a:schemeClr val="accent6">
                    <a:lumMod val="75000"/>
                  </a:schemeClr>
                </a:solidFill>
              </a:rPr>
              <a:t>Iz teh sestavin lahko pripravimo marsikaj. Lahko naredimo špinačo iz kopriv, pesto iz čemaža, regratovo solato,…</a:t>
            </a:r>
            <a:endParaRPr lang="sl-SI" dirty="0">
              <a:solidFill>
                <a:schemeClr val="accent6">
                  <a:lumMod val="75000"/>
                </a:schemeClr>
              </a:solidFill>
            </a:endParaRPr>
          </a:p>
        </p:txBody>
      </p:sp>
    </p:spTree>
    <p:extLst>
      <p:ext uri="{BB962C8B-B14F-4D97-AF65-F5344CB8AC3E}">
        <p14:creationId xmlns:p14="http://schemas.microsoft.com/office/powerpoint/2010/main" val="2451355033"/>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o meri 1">
      <a:majorFont>
        <a:latin typeface="Century Gothic"/>
        <a:ea typeface=""/>
        <a:cs typeface=""/>
      </a:majorFont>
      <a:minorFont>
        <a:latin typeface="Century Gothic"/>
        <a:ea typeface=""/>
        <a:cs typeface=""/>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506</TotalTime>
  <Words>755</Words>
  <Application>Microsoft Office PowerPoint</Application>
  <PresentationFormat>Diaprojekcija na zaslonu (4:3)</PresentationFormat>
  <Paragraphs>94</Paragraphs>
  <Slides>14</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14</vt:i4>
      </vt:variant>
    </vt:vector>
  </HeadingPairs>
  <TitlesOfParts>
    <vt:vector size="21" baseType="lpstr">
      <vt:lpstr>Arial</vt:lpstr>
      <vt:lpstr>Calibri</vt:lpstr>
      <vt:lpstr>Century Gothic</vt:lpstr>
      <vt:lpstr>Comic Sans MS</vt:lpstr>
      <vt:lpstr>Symbol</vt:lpstr>
      <vt:lpstr>Times New Roman</vt:lpstr>
      <vt:lpstr>Officeova tema</vt:lpstr>
      <vt:lpstr>PowerPointova predstavitev</vt:lpstr>
      <vt:lpstr>UVODNA NAVODILA</vt:lpstr>
      <vt:lpstr>DRŽI / NE DRŽI</vt:lpstr>
      <vt:lpstr> PRIPRAVI ZDRAV ZAJTRK ZA DRUŽINSKE ČLANE</vt:lpstr>
      <vt:lpstr>PowerPointova predstavitev</vt:lpstr>
      <vt:lpstr>Dan Zemlje</vt:lpstr>
      <vt:lpstr>PowerPointova predstavitev</vt:lpstr>
      <vt:lpstr>PowerPointova predstavitev</vt:lpstr>
      <vt:lpstr>Kulinarika iz narave</vt:lpstr>
      <vt:lpstr>Pobrskaj po mamini polici s kuharskimi knjigami ali poišči recept na internetu ,…</vt:lpstr>
      <vt:lpstr>Po kosilu ….</vt:lpstr>
      <vt:lpstr>Po pospravljanju…</vt:lpstr>
      <vt:lpstr>Tako, naš dan se je zaključil.</vt:lpstr>
      <vt:lpstr>VIDEO KLIC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TEHNIŠKI DAN</dc:title>
  <dc:creator>Simona</dc:creator>
  <cp:lastModifiedBy>ROID</cp:lastModifiedBy>
  <cp:revision>55</cp:revision>
  <dcterms:created xsi:type="dcterms:W3CDTF">2020-03-30T15:51:37Z</dcterms:created>
  <dcterms:modified xsi:type="dcterms:W3CDTF">2020-04-21T10:39:23Z</dcterms:modified>
</cp:coreProperties>
</file>