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3" d="100"/>
          <a:sy n="43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matematika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09891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sl-SI" sz="4000" cap="none" spc="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" panose="020B0602020104020603"/>
                <a:ea typeface="+mn-ea"/>
                <a:cs typeface="+mn-cs"/>
              </a:rPr>
              <a:t>Zapis:</a:t>
            </a:r>
            <a:br>
              <a:rPr lang="sl-SI" sz="4000" cap="none" spc="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" panose="020B0602020104020603"/>
                <a:ea typeface="+mn-ea"/>
                <a:cs typeface="+mn-cs"/>
              </a:rPr>
            </a:br>
            <a:r>
              <a:rPr lang="sl-SI" sz="4000" cap="none" spc="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" panose="020B0602020104020603"/>
                <a:ea typeface="+mn-ea"/>
                <a:cs typeface="+mn-cs"/>
              </a:rPr>
              <a:t>Računanje </a:t>
            </a:r>
            <a:r>
              <a:rPr lang="sl-SI" sz="4000" cap="none" spc="0" dirty="0">
                <a:solidFill>
                  <a:prstClr val="black">
                    <a:lumMod val="95000"/>
                    <a:lumOff val="5000"/>
                  </a:prstClr>
                </a:solidFill>
                <a:latin typeface="Tw Cen MT" panose="020B0602020104020603"/>
                <a:ea typeface="+mn-ea"/>
                <a:cs typeface="+mn-cs"/>
              </a:rPr>
              <a:t>več delov celote, če je znana celota</a:t>
            </a:r>
            <a:br>
              <a:rPr lang="sl-SI" sz="4000" cap="none" spc="0" dirty="0">
                <a:solidFill>
                  <a:prstClr val="black">
                    <a:lumMod val="95000"/>
                    <a:lumOff val="5000"/>
                  </a:prstClr>
                </a:solidFill>
                <a:latin typeface="Tw Cen MT" panose="020B0602020104020603"/>
                <a:ea typeface="+mn-ea"/>
                <a:cs typeface="+mn-cs"/>
              </a:rPr>
            </a:br>
            <a:endParaRPr lang="sl-SI" sz="40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000" dirty="0" smtClean="0"/>
              <a:t>Mama je kupila košarico jagod. V košari je bilo 20 jagod. Zase je obdržala </a:t>
            </a:r>
            <a:r>
              <a:rPr lang="sl-SI" sz="2800" u="sng" dirty="0" smtClean="0"/>
              <a:t>2</a:t>
            </a:r>
            <a:r>
              <a:rPr lang="sl-SI" sz="2800" dirty="0" smtClean="0"/>
              <a:t> </a:t>
            </a:r>
            <a:r>
              <a:rPr lang="sl-SI" sz="2000" dirty="0" smtClean="0"/>
              <a:t>jagod</a:t>
            </a:r>
            <a:r>
              <a:rPr lang="sl-SI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sl-SI" sz="2800" u="sng" dirty="0" smtClean="0"/>
              <a:t>3</a:t>
            </a:r>
            <a:r>
              <a:rPr lang="sl-SI" dirty="0" smtClean="0"/>
              <a:t> </a:t>
            </a:r>
            <a:r>
              <a:rPr lang="sl-SI" sz="2000" dirty="0" smtClean="0"/>
              <a:t>pa je dala otrokoma</a:t>
            </a:r>
            <a:r>
              <a:rPr lang="sl-SI" dirty="0" smtClean="0"/>
              <a:t>. 						      </a:t>
            </a:r>
            <a:r>
              <a:rPr lang="sl-SI" sz="2800" dirty="0" smtClean="0"/>
              <a:t>5</a:t>
            </a:r>
          </a:p>
          <a:p>
            <a:pPr>
              <a:lnSpc>
                <a:spcPct val="100000"/>
              </a:lnSpc>
            </a:pPr>
            <a:r>
              <a:rPr lang="sl-SI" sz="2800" dirty="0" smtClean="0"/>
              <a:t>5</a:t>
            </a:r>
          </a:p>
          <a:p>
            <a:pPr>
              <a:lnSpc>
                <a:spcPct val="100000"/>
              </a:lnSpc>
            </a:pPr>
            <a:r>
              <a:rPr lang="sl-SI" sz="2000" dirty="0" smtClean="0"/>
              <a:t>Koliko jagod je pojedla mama?</a:t>
            </a:r>
          </a:p>
          <a:p>
            <a:pPr>
              <a:lnSpc>
                <a:spcPct val="100000"/>
              </a:lnSpc>
            </a:pPr>
            <a:r>
              <a:rPr lang="sl-SI" sz="2000" dirty="0" smtClean="0"/>
              <a:t>Koliko jagod je dala otrokoma?</a:t>
            </a:r>
            <a:endParaRPr lang="sl-SI" sz="20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88047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Slikovni zapis</a:t>
            </a:r>
            <a:endParaRPr lang="sl-SI" dirty="0"/>
          </a:p>
        </p:txBody>
      </p:sp>
      <p:pic>
        <p:nvPicPr>
          <p:cNvPr id="8" name="Označba mesta vsebine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9598" y="3458094"/>
            <a:ext cx="341406" cy="310923"/>
          </a:xfrm>
          <a:prstGeom prst="rect">
            <a:avLst/>
          </a:prstGeom>
        </p:spPr>
      </p:pic>
      <p:sp>
        <p:nvSpPr>
          <p:cNvPr id="4" name="Zaobljeni pravokotnik 3"/>
          <p:cNvSpPr/>
          <p:nvPr/>
        </p:nvSpPr>
        <p:spPr>
          <a:xfrm>
            <a:off x="1670858" y="2942705"/>
            <a:ext cx="3258589" cy="3250277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Zaobljeni pravokotnik 4"/>
          <p:cNvSpPr/>
          <p:nvPr/>
        </p:nvSpPr>
        <p:spPr>
          <a:xfrm>
            <a:off x="1953491" y="3092335"/>
            <a:ext cx="1064029" cy="2917767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Zaobljeni pravokotnik 5"/>
          <p:cNvSpPr/>
          <p:nvPr/>
        </p:nvSpPr>
        <p:spPr>
          <a:xfrm>
            <a:off x="3150524" y="3092335"/>
            <a:ext cx="1587731" cy="29177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Diagram poteka: povezovalnik 6"/>
          <p:cNvSpPr/>
          <p:nvPr/>
        </p:nvSpPr>
        <p:spPr>
          <a:xfrm>
            <a:off x="2045147" y="3458094"/>
            <a:ext cx="324197" cy="290945"/>
          </a:xfrm>
          <a:prstGeom prst="flowChartConnector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941" y="3448104"/>
            <a:ext cx="341406" cy="310923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756" y="3481420"/>
            <a:ext cx="341406" cy="310923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9005" y="3481420"/>
            <a:ext cx="341406" cy="310923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392" y="4024231"/>
            <a:ext cx="341406" cy="310923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585" y="4024231"/>
            <a:ext cx="341406" cy="310923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1472" y="4024230"/>
            <a:ext cx="341406" cy="310923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3549" y="3989879"/>
            <a:ext cx="341406" cy="310923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139" y="4022619"/>
            <a:ext cx="341406" cy="310923"/>
          </a:xfrm>
          <a:prstGeom prst="rect">
            <a:avLst/>
          </a:prstGeom>
        </p:spPr>
      </p:pic>
      <p:sp>
        <p:nvSpPr>
          <p:cNvPr id="17" name="Diagram poteka: povezovalnik 16"/>
          <p:cNvSpPr/>
          <p:nvPr/>
        </p:nvSpPr>
        <p:spPr>
          <a:xfrm>
            <a:off x="2015392" y="4606912"/>
            <a:ext cx="324197" cy="2909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005" y="4596922"/>
            <a:ext cx="341406" cy="310923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621" y="5230143"/>
            <a:ext cx="341406" cy="310923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005" y="5230143"/>
            <a:ext cx="341406" cy="310923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28" y="4567843"/>
            <a:ext cx="341406" cy="310923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756" y="4563818"/>
            <a:ext cx="341406" cy="310923"/>
          </a:xfrm>
          <a:prstGeom prst="rect">
            <a:avLst/>
          </a:prstGeom>
        </p:spPr>
      </p:pic>
      <p:pic>
        <p:nvPicPr>
          <p:cNvPr id="23" name="Slika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7121" y="4534425"/>
            <a:ext cx="341406" cy="310923"/>
          </a:xfrm>
          <a:prstGeom prst="rect">
            <a:avLst/>
          </a:prstGeom>
        </p:spPr>
      </p:pic>
      <p:pic>
        <p:nvPicPr>
          <p:cNvPr id="24" name="Slika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756" y="5263826"/>
            <a:ext cx="341406" cy="310923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5930" y="5248503"/>
            <a:ext cx="341406" cy="310923"/>
          </a:xfrm>
          <a:prstGeom prst="rect">
            <a:avLst/>
          </a:prstGeom>
        </p:spPr>
      </p:pic>
      <p:pic>
        <p:nvPicPr>
          <p:cNvPr id="26" name="Slika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7121" y="5254857"/>
            <a:ext cx="341406" cy="310923"/>
          </a:xfrm>
          <a:prstGeom prst="rect">
            <a:avLst/>
          </a:prstGeom>
        </p:spPr>
      </p:pic>
      <p:sp>
        <p:nvSpPr>
          <p:cNvPr id="27" name="PoljeZBesedilom 26"/>
          <p:cNvSpPr txBox="1"/>
          <p:nvPr/>
        </p:nvSpPr>
        <p:spPr>
          <a:xfrm>
            <a:off x="5486400" y="2593571"/>
            <a:ext cx="6101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u="sng" dirty="0" smtClean="0"/>
              <a:t>2</a:t>
            </a:r>
          </a:p>
          <a:p>
            <a:r>
              <a:rPr lang="sl-SI" dirty="0" smtClean="0"/>
              <a:t>5 od 20 = 8, ker je 20 : 5 · 2 = 8     Zase je obdržala 8 jagod.</a:t>
            </a:r>
            <a:endParaRPr lang="sl-SI" dirty="0"/>
          </a:p>
        </p:txBody>
      </p:sp>
      <p:sp>
        <p:nvSpPr>
          <p:cNvPr id="30" name="Levi zaviti oklepaj 29"/>
          <p:cNvSpPr/>
          <p:nvPr/>
        </p:nvSpPr>
        <p:spPr>
          <a:xfrm>
            <a:off x="5261956" y="2743200"/>
            <a:ext cx="224444" cy="34913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1" name="Desni zaviti oklepaj 30"/>
          <p:cNvSpPr/>
          <p:nvPr/>
        </p:nvSpPr>
        <p:spPr>
          <a:xfrm rot="5400000">
            <a:off x="5796049" y="3108977"/>
            <a:ext cx="374073" cy="63592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3" name="PoljeZBesedilom 32"/>
          <p:cNvSpPr txBox="1"/>
          <p:nvPr/>
        </p:nvSpPr>
        <p:spPr>
          <a:xfrm>
            <a:off x="5884164" y="3603565"/>
            <a:ext cx="548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>
                <a:solidFill>
                  <a:srgbClr val="FF0000"/>
                </a:solidFill>
              </a:rPr>
              <a:t>:</a:t>
            </a:r>
            <a:endParaRPr lang="sl-SI" sz="2000" dirty="0">
              <a:solidFill>
                <a:srgbClr val="FF0000"/>
              </a:solidFill>
            </a:endParaRPr>
          </a:p>
        </p:txBody>
      </p:sp>
      <p:sp>
        <p:nvSpPr>
          <p:cNvPr id="34" name="Elipsa 33"/>
          <p:cNvSpPr/>
          <p:nvPr/>
        </p:nvSpPr>
        <p:spPr>
          <a:xfrm>
            <a:off x="4914277" y="2743200"/>
            <a:ext cx="361603" cy="40011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sl-SI" sz="2000">
                <a:solidFill>
                  <a:srgbClr val="FF0000"/>
                </a:solidFill>
              </a:rPr>
              <a:t>·</a:t>
            </a:r>
            <a:endParaRPr lang="sl-SI" sz="2000" dirty="0">
              <a:solidFill>
                <a:srgbClr val="FF0000"/>
              </a:solidFill>
            </a:endParaRPr>
          </a:p>
        </p:txBody>
      </p:sp>
      <p:sp>
        <p:nvSpPr>
          <p:cNvPr id="35" name="Elipsa 34"/>
          <p:cNvSpPr/>
          <p:nvPr/>
        </p:nvSpPr>
        <p:spPr>
          <a:xfrm>
            <a:off x="5774643" y="3649348"/>
            <a:ext cx="416883" cy="39630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6" name="PoljeZBesedilom 35"/>
          <p:cNvSpPr txBox="1"/>
          <p:nvPr/>
        </p:nvSpPr>
        <p:spPr>
          <a:xfrm>
            <a:off x="5486399" y="4845348"/>
            <a:ext cx="6276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l-SI" u="sng" dirty="0" smtClean="0">
                <a:solidFill>
                  <a:prstClr val="black"/>
                </a:solidFill>
              </a:rPr>
              <a:t>3</a:t>
            </a:r>
            <a:endParaRPr lang="sl-SI" u="sng" dirty="0">
              <a:solidFill>
                <a:prstClr val="black"/>
              </a:solidFill>
            </a:endParaRPr>
          </a:p>
          <a:p>
            <a:pPr lvl="0"/>
            <a:r>
              <a:rPr lang="sl-SI" dirty="0">
                <a:solidFill>
                  <a:prstClr val="black"/>
                </a:solidFill>
              </a:rPr>
              <a:t>5 od 20 = </a:t>
            </a:r>
            <a:r>
              <a:rPr lang="sl-SI" dirty="0" smtClean="0">
                <a:solidFill>
                  <a:prstClr val="black"/>
                </a:solidFill>
              </a:rPr>
              <a:t>12, </a:t>
            </a:r>
            <a:r>
              <a:rPr lang="sl-SI" dirty="0">
                <a:solidFill>
                  <a:prstClr val="black"/>
                </a:solidFill>
              </a:rPr>
              <a:t>ker je 20 : 5 · </a:t>
            </a:r>
            <a:r>
              <a:rPr lang="sl-SI" dirty="0" smtClean="0">
                <a:solidFill>
                  <a:prstClr val="black"/>
                </a:solidFill>
              </a:rPr>
              <a:t>3 </a:t>
            </a:r>
            <a:r>
              <a:rPr lang="sl-SI" dirty="0">
                <a:solidFill>
                  <a:prstClr val="black"/>
                </a:solidFill>
              </a:rPr>
              <a:t>= </a:t>
            </a:r>
            <a:r>
              <a:rPr lang="sl-SI" dirty="0" smtClean="0">
                <a:solidFill>
                  <a:prstClr val="black"/>
                </a:solidFill>
              </a:rPr>
              <a:t>12  Otroka sta dobila 12 jagod.</a:t>
            </a:r>
            <a:endParaRPr lang="sl-SI" dirty="0">
              <a:solidFill>
                <a:prstClr val="black"/>
              </a:solidFill>
            </a:endParaRPr>
          </a:p>
        </p:txBody>
      </p:sp>
      <p:pic>
        <p:nvPicPr>
          <p:cNvPr id="37" name="Slika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2488" y="4907845"/>
            <a:ext cx="384081" cy="536494"/>
          </a:xfrm>
          <a:prstGeom prst="rect">
            <a:avLst/>
          </a:prstGeom>
        </p:spPr>
      </p:pic>
      <p:pic>
        <p:nvPicPr>
          <p:cNvPr id="38" name="Slika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6569" y="4996244"/>
            <a:ext cx="231668" cy="359695"/>
          </a:xfrm>
          <a:prstGeom prst="rect">
            <a:avLst/>
          </a:prstGeom>
        </p:spPr>
      </p:pic>
      <p:pic>
        <p:nvPicPr>
          <p:cNvPr id="39" name="Slika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124" y="5888172"/>
            <a:ext cx="609653" cy="536494"/>
          </a:xfrm>
          <a:prstGeom prst="rect">
            <a:avLst/>
          </a:prstGeom>
        </p:spPr>
      </p:pic>
      <p:pic>
        <p:nvPicPr>
          <p:cNvPr id="40" name="Slika 3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45796" y="5985700"/>
            <a:ext cx="438950" cy="414564"/>
          </a:xfrm>
          <a:prstGeom prst="rect">
            <a:avLst/>
          </a:prstGeom>
        </p:spPr>
      </p:pic>
      <p:pic>
        <p:nvPicPr>
          <p:cNvPr id="41" name="Slika 4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45796" y="5442268"/>
            <a:ext cx="652329" cy="384081"/>
          </a:xfrm>
          <a:prstGeom prst="rect">
            <a:avLst/>
          </a:prstGeom>
        </p:spPr>
      </p:pic>
      <p:cxnSp>
        <p:nvCxnSpPr>
          <p:cNvPr id="43" name="Raven puščični povezovalnik 42"/>
          <p:cNvCxnSpPr/>
          <p:nvPr/>
        </p:nvCxnSpPr>
        <p:spPr>
          <a:xfrm flipH="1">
            <a:off x="2443942" y="2084832"/>
            <a:ext cx="33251" cy="857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PoljeZBesedilom 43"/>
          <p:cNvSpPr txBox="1"/>
          <p:nvPr/>
        </p:nvSpPr>
        <p:spPr>
          <a:xfrm>
            <a:off x="1953491" y="1645920"/>
            <a:ext cx="1332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CELOTA</a:t>
            </a:r>
            <a:endParaRPr lang="sl-SI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8" name="Raven puščični povezovalnik 47"/>
          <p:cNvCxnSpPr/>
          <p:nvPr/>
        </p:nvCxnSpPr>
        <p:spPr>
          <a:xfrm>
            <a:off x="1113905" y="3613975"/>
            <a:ext cx="839586" cy="259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PoljeZBesedilom 48"/>
          <p:cNvSpPr txBox="1"/>
          <p:nvPr/>
        </p:nvSpPr>
        <p:spPr>
          <a:xfrm>
            <a:off x="224444" y="3092335"/>
            <a:ext cx="1388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OBDRŽALA ZASE</a:t>
            </a:r>
            <a:endParaRPr lang="sl-SI" dirty="0">
              <a:solidFill>
                <a:srgbClr val="FF0000"/>
              </a:solidFill>
            </a:endParaRPr>
          </a:p>
        </p:txBody>
      </p:sp>
      <p:cxnSp>
        <p:nvCxnSpPr>
          <p:cNvPr id="51" name="Raven puščični povezovalnik 50"/>
          <p:cNvCxnSpPr>
            <a:endCxn id="6" idx="2"/>
          </p:cNvCxnSpPr>
          <p:nvPr/>
        </p:nvCxnSpPr>
        <p:spPr>
          <a:xfrm flipH="1" flipV="1">
            <a:off x="3944390" y="6010102"/>
            <a:ext cx="156772" cy="414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oljeZBesedilom 51"/>
          <p:cNvSpPr txBox="1"/>
          <p:nvPr/>
        </p:nvSpPr>
        <p:spPr>
          <a:xfrm>
            <a:off x="2477193" y="6567055"/>
            <a:ext cx="2889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0070C0"/>
                </a:solidFill>
              </a:rPr>
              <a:t>DALA OTROKOMA</a:t>
            </a:r>
            <a:endParaRPr lang="sl-SI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175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DELOVNI ZVEZEK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Reši nalogi 1 in 2 na strani 84, ter nalogi 3 in 4 na strani 85.</a:t>
            </a:r>
          </a:p>
          <a:p>
            <a:endParaRPr lang="sl-SI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29" y="3067050"/>
            <a:ext cx="3790950" cy="3790950"/>
          </a:xfrm>
          <a:prstGeom prst="rect">
            <a:avLst/>
          </a:prstGeom>
        </p:spPr>
      </p:pic>
      <p:sp>
        <p:nvSpPr>
          <p:cNvPr id="5" name="Zaobljen pravokotni oblaček 4"/>
          <p:cNvSpPr/>
          <p:nvPr/>
        </p:nvSpPr>
        <p:spPr>
          <a:xfrm>
            <a:off x="4081549" y="3233651"/>
            <a:ext cx="3241964" cy="1454727"/>
          </a:xfrm>
          <a:prstGeom prst="wedgeRoundRectCallout">
            <a:avLst>
              <a:gd name="adj1" fmla="val -61346"/>
              <a:gd name="adj2" fmla="val 8307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Vem, da ti bo šlo odlično. </a:t>
            </a:r>
            <a:r>
              <a:rPr lang="sl-SI" dirty="0" smtClean="0">
                <a:sym typeface="Wingdings" panose="05000000000000000000" pitchFamily="2" charset="2"/>
              </a:rPr>
              <a:t></a:t>
            </a:r>
            <a:r>
              <a:rPr lang="sl-SI" dirty="0" smtClean="0"/>
              <a:t>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55052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</TotalTime>
  <Words>110</Words>
  <Application>Microsoft Office PowerPoint</Application>
  <PresentationFormat>Širokozaslonsko</PresentationFormat>
  <Paragraphs>20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Tw Cen MT</vt:lpstr>
      <vt:lpstr>Tw Cen MT Condensed</vt:lpstr>
      <vt:lpstr>Wingdings</vt:lpstr>
      <vt:lpstr>Wingdings 3</vt:lpstr>
      <vt:lpstr>Integral</vt:lpstr>
      <vt:lpstr>matematika</vt:lpstr>
      <vt:lpstr>Zapis: Računanje več delov celote, če je znana celota </vt:lpstr>
      <vt:lpstr>Slikovni zapis</vt:lpstr>
      <vt:lpstr>DELOVNI ZVEZEK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Andraž Črv Kompara</dc:creator>
  <cp:lastModifiedBy>ROID</cp:lastModifiedBy>
  <cp:revision>3</cp:revision>
  <dcterms:created xsi:type="dcterms:W3CDTF">2020-04-13T16:55:31Z</dcterms:created>
  <dcterms:modified xsi:type="dcterms:W3CDTF">2020-04-14T09:47:51Z</dcterms:modified>
</cp:coreProperties>
</file>