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matematika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Pisno deljenje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29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68188" y="246350"/>
            <a:ext cx="9636162" cy="824036"/>
          </a:xfrm>
        </p:spPr>
        <p:txBody>
          <a:bodyPr>
            <a:normAutofit/>
          </a:bodyPr>
          <a:lstStyle/>
          <a:p>
            <a:r>
              <a:rPr lang="sl-SI" sz="2800" dirty="0" smtClean="0"/>
              <a:t>Zapis v zvezek: </a:t>
            </a:r>
            <a:br>
              <a:rPr lang="sl-SI" sz="2800" dirty="0" smtClean="0"/>
            </a:br>
            <a:r>
              <a:rPr lang="sl-SI" sz="2800" dirty="0" smtClean="0"/>
              <a:t>Ali je lahko vmesni ostanek večji od delitelja….?</a:t>
            </a:r>
            <a:endParaRPr lang="sl-SI" sz="2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68188" y="1409252"/>
            <a:ext cx="9776013" cy="4900108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Vmesni ali končni ostanek </a:t>
            </a:r>
            <a:r>
              <a:rPr lang="sl-SI" dirty="0" smtClean="0">
                <a:solidFill>
                  <a:srgbClr val="FF0000"/>
                </a:solidFill>
              </a:rPr>
              <a:t>nikoli ne sme </a:t>
            </a:r>
            <a:r>
              <a:rPr lang="sl-SI" dirty="0" smtClean="0"/>
              <a:t>biti večji ali enak kot delitelj.</a:t>
            </a:r>
          </a:p>
          <a:p>
            <a:r>
              <a:rPr lang="sl-SI" dirty="0" smtClean="0"/>
              <a:t>Vedno mora biti manjši.</a:t>
            </a:r>
          </a:p>
          <a:p>
            <a:r>
              <a:rPr lang="sl-SI" dirty="0" smtClean="0"/>
              <a:t>Primer:</a:t>
            </a:r>
          </a:p>
          <a:p>
            <a:r>
              <a:rPr lang="sl-SI" dirty="0" smtClean="0">
                <a:solidFill>
                  <a:srgbClr val="0070C0"/>
                </a:solidFill>
              </a:rPr>
              <a:t>19</a:t>
            </a:r>
            <a:r>
              <a:rPr lang="sl-SI" dirty="0" smtClean="0"/>
              <a:t> zaokrožimo na </a:t>
            </a:r>
            <a:r>
              <a:rPr lang="sl-SI" dirty="0" smtClean="0">
                <a:solidFill>
                  <a:srgbClr val="0070C0"/>
                </a:solidFill>
              </a:rPr>
              <a:t>20</a:t>
            </a:r>
            <a:r>
              <a:rPr lang="sl-SI" dirty="0" smtClean="0"/>
              <a:t>- 20 gre </a:t>
            </a:r>
            <a:r>
              <a:rPr lang="sl-SI" dirty="0" smtClean="0">
                <a:solidFill>
                  <a:srgbClr val="0070C0"/>
                </a:solidFill>
              </a:rPr>
              <a:t>2</a:t>
            </a:r>
            <a:r>
              <a:rPr lang="sl-SI" dirty="0" smtClean="0"/>
              <a:t> krat v 58</a:t>
            </a:r>
            <a:endParaRPr lang="sl-SI" dirty="0"/>
          </a:p>
          <a:p>
            <a:r>
              <a:rPr lang="sl-SI" dirty="0" smtClean="0"/>
              <a:t>  582:19=2                                                                          ali krajši način</a:t>
            </a:r>
          </a:p>
          <a:p>
            <a:r>
              <a:rPr lang="sl-SI" u="sng" dirty="0" smtClean="0"/>
              <a:t>-38 </a:t>
            </a:r>
            <a:r>
              <a:rPr lang="sl-SI" dirty="0" smtClean="0"/>
              <a:t>                                                                                     582:19=30</a:t>
            </a:r>
          </a:p>
          <a:p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smtClean="0">
                <a:solidFill>
                  <a:srgbClr val="FF0000"/>
                </a:solidFill>
              </a:rPr>
              <a:t> 20    </a:t>
            </a:r>
            <a:r>
              <a:rPr lang="sl-SI" dirty="0" smtClean="0"/>
              <a:t>to ni prav, ker je 20 večje od 19                                   12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Če je ostanek večji kot delitelj količnik povečamo.                  </a:t>
            </a:r>
            <a:r>
              <a:rPr lang="sl-SI" dirty="0" smtClean="0"/>
              <a:t>12 ostane</a:t>
            </a:r>
          </a:p>
          <a:p>
            <a:r>
              <a:rPr lang="sl-SI" dirty="0" smtClean="0">
                <a:solidFill>
                  <a:srgbClr val="0070C0"/>
                </a:solidFill>
              </a:rPr>
              <a:t>19</a:t>
            </a:r>
            <a:r>
              <a:rPr lang="sl-SI" dirty="0" smtClean="0"/>
              <a:t> gre </a:t>
            </a:r>
            <a:r>
              <a:rPr lang="sl-SI" dirty="0" smtClean="0">
                <a:solidFill>
                  <a:srgbClr val="0070C0"/>
                </a:solidFill>
              </a:rPr>
              <a:t>3</a:t>
            </a:r>
            <a:r>
              <a:rPr lang="sl-SI" dirty="0" smtClean="0"/>
              <a:t>-krat v 58</a:t>
            </a:r>
          </a:p>
          <a:p>
            <a:endParaRPr lang="sl-SI" dirty="0" smtClean="0"/>
          </a:p>
          <a:p>
            <a:pPr marL="128016" lvl="1" indent="0">
              <a:buNone/>
            </a:pPr>
            <a:r>
              <a:rPr lang="sl-SI" sz="2200" dirty="0" smtClean="0"/>
              <a:t>  582:19=30</a:t>
            </a:r>
          </a:p>
          <a:p>
            <a:pPr marL="128016" lvl="1" indent="0">
              <a:buNone/>
            </a:pPr>
            <a:r>
              <a:rPr lang="sl-SI" sz="2200" u="sng" dirty="0" smtClean="0"/>
              <a:t>-57</a:t>
            </a:r>
          </a:p>
          <a:p>
            <a:pPr marL="128016" lvl="1" indent="0">
              <a:buNone/>
            </a:pPr>
            <a:r>
              <a:rPr lang="sl-SI" sz="2200" dirty="0"/>
              <a:t> </a:t>
            </a:r>
            <a:r>
              <a:rPr lang="sl-SI" sz="2200" dirty="0" smtClean="0"/>
              <a:t>   </a:t>
            </a:r>
            <a:r>
              <a:rPr lang="sl-SI" sz="2200" dirty="0" smtClean="0">
                <a:solidFill>
                  <a:srgbClr val="FF0000"/>
                </a:solidFill>
              </a:rPr>
              <a:t>12    </a:t>
            </a:r>
            <a:r>
              <a:rPr lang="sl-SI" sz="2200" dirty="0" smtClean="0"/>
              <a:t>imamo vmesni račun 12:19=0, 12 ostane</a:t>
            </a:r>
          </a:p>
          <a:p>
            <a:pPr lvl="1">
              <a:buFontTx/>
              <a:buChar char="-"/>
            </a:pPr>
            <a:r>
              <a:rPr lang="sl-SI" sz="2200" u="sng" dirty="0"/>
              <a:t> </a:t>
            </a:r>
            <a:r>
              <a:rPr lang="sl-SI" sz="2200" u="sng" dirty="0" smtClean="0"/>
              <a:t>   0</a:t>
            </a:r>
          </a:p>
          <a:p>
            <a:pPr marL="128016" lvl="1" indent="0">
              <a:buNone/>
            </a:pPr>
            <a:r>
              <a:rPr lang="sl-SI" sz="2200" u="sng" dirty="0" smtClean="0"/>
              <a:t>    12 ost. </a:t>
            </a:r>
            <a:r>
              <a:rPr lang="sl-SI" sz="2200" u="sng" dirty="0" smtClean="0">
                <a:solidFill>
                  <a:srgbClr val="FF0000"/>
                </a:solidFill>
              </a:rPr>
              <a:t>  </a:t>
            </a:r>
            <a:endParaRPr lang="sl-SI" sz="2200" u="sng" dirty="0">
              <a:solidFill>
                <a:srgbClr val="FF0000"/>
              </a:solidFill>
            </a:endParaRPr>
          </a:p>
        </p:txBody>
      </p:sp>
      <p:cxnSp>
        <p:nvCxnSpPr>
          <p:cNvPr id="5" name="Raven puščični povezovalnik 4"/>
          <p:cNvCxnSpPr/>
          <p:nvPr/>
        </p:nvCxnSpPr>
        <p:spPr>
          <a:xfrm flipH="1" flipV="1">
            <a:off x="2517289" y="4797911"/>
            <a:ext cx="2474259" cy="430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en puščični povezovalnik 6"/>
          <p:cNvCxnSpPr/>
          <p:nvPr/>
        </p:nvCxnSpPr>
        <p:spPr>
          <a:xfrm flipH="1">
            <a:off x="2269864" y="5464885"/>
            <a:ext cx="3195021" cy="505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08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Delovni zvezek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l-SI" dirty="0" smtClean="0"/>
              <a:t>Primer je razložen tudi v delovnem zvezku na strani 17.</a:t>
            </a:r>
          </a:p>
          <a:p>
            <a:r>
              <a:rPr lang="sl-SI" dirty="0" smtClean="0"/>
              <a:t>To je težja snov. Prosite svoje starše, da vam pomagajo. </a:t>
            </a:r>
          </a:p>
          <a:p>
            <a:r>
              <a:rPr lang="sl-SI" dirty="0" smtClean="0"/>
              <a:t>Ob enem pa se jim jaz močno zahvaljujem, ker vam stojijo ob strani in vam pomagajo pri tako zahtevnih nalogah, kot je pisno deljenje.</a:t>
            </a:r>
          </a:p>
          <a:p>
            <a:endParaRPr lang="sl-SI" dirty="0"/>
          </a:p>
          <a:p>
            <a:r>
              <a:rPr lang="sl-SI" dirty="0" smtClean="0"/>
              <a:t>Rešite račune na strani 17 in 18. </a:t>
            </a:r>
          </a:p>
          <a:p>
            <a:r>
              <a:rPr lang="sl-SI" dirty="0" smtClean="0"/>
              <a:t>Svetujem vam, </a:t>
            </a:r>
            <a:r>
              <a:rPr lang="sl-SI" smtClean="0"/>
              <a:t>da rešujete s </a:t>
            </a:r>
            <a:r>
              <a:rPr lang="sl-SI" dirty="0" smtClean="0"/>
              <a:t>svinčnikom, da lažje popravljate napake.</a:t>
            </a:r>
          </a:p>
          <a:p>
            <a:r>
              <a:rPr lang="sl-SI" dirty="0" smtClean="0"/>
              <a:t>Ko rešiš mi pošlji fotografijo rešenih nalog. </a:t>
            </a:r>
          </a:p>
          <a:p>
            <a:r>
              <a:rPr lang="sl-SI" dirty="0" smtClean="0"/>
              <a:t>V prilogah vaš čaka list z dodatnimi računi deljenja. Tisti list rešujete po vaših željah oziroma po zmogljivosti. Vsak dan nekaj računov. Rešitve lista mi pošljete v ponedeljek. Sprotno nalogo pa rešujete vsak dan.</a:t>
            </a:r>
          </a:p>
          <a:p>
            <a:r>
              <a:rPr lang="sl-SI" dirty="0" smtClean="0"/>
              <a:t>Samo vaja, vaja, vaja, vam bo pomagala, da vam bo šlo deljenje lažje.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9403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19</TotalTime>
  <Words>233</Words>
  <Application>Microsoft Office PowerPoint</Application>
  <PresentationFormat>Širokozaslonsko</PresentationFormat>
  <Paragraphs>28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Tw Cen MT</vt:lpstr>
      <vt:lpstr>Tw Cen MT Condensed</vt:lpstr>
      <vt:lpstr>Wingdings 3</vt:lpstr>
      <vt:lpstr>Integral</vt:lpstr>
      <vt:lpstr>matematika</vt:lpstr>
      <vt:lpstr>Zapis v zvezek:  Ali je lahko vmesni ostanek večji od delitelja….?</vt:lpstr>
      <vt:lpstr>Delovni zvezek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</dc:title>
  <dc:creator>Učitelj</dc:creator>
  <cp:lastModifiedBy>ROID</cp:lastModifiedBy>
  <cp:revision>5</cp:revision>
  <dcterms:created xsi:type="dcterms:W3CDTF">2020-05-19T06:34:06Z</dcterms:created>
  <dcterms:modified xsi:type="dcterms:W3CDTF">2020-05-19T10:10:31Z</dcterms:modified>
</cp:coreProperties>
</file>