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matematika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Pisno množenje</a:t>
            </a:r>
          </a:p>
        </p:txBody>
      </p:sp>
    </p:spTree>
    <p:extLst>
      <p:ext uri="{BB962C8B-B14F-4D97-AF65-F5344CB8AC3E}">
        <p14:creationId xmlns:p14="http://schemas.microsoft.com/office/powerpoint/2010/main" val="321850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ponovimo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zvezek napiši naslov MNOŽENJE</a:t>
            </a:r>
          </a:p>
          <a:p>
            <a:endParaRPr lang="sl-SI" dirty="0"/>
          </a:p>
          <a:p>
            <a:r>
              <a:rPr lang="sl-SI" dirty="0"/>
              <a:t>Prepiši račune in jih reši.</a:t>
            </a:r>
          </a:p>
          <a:p>
            <a:endParaRPr lang="sl-SI" dirty="0"/>
          </a:p>
          <a:p>
            <a:r>
              <a:rPr lang="sl-SI" sz="2800" u="sng" dirty="0">
                <a:solidFill>
                  <a:prstClr val="black"/>
                </a:solidFill>
                <a:latin typeface="Calibri"/>
              </a:rPr>
              <a:t> 24 • 6 </a:t>
            </a:r>
            <a:r>
              <a:rPr lang="sl-SI" sz="2800" dirty="0">
                <a:solidFill>
                  <a:prstClr val="black"/>
                </a:solidFill>
                <a:latin typeface="Calibri"/>
              </a:rPr>
              <a:t>               </a:t>
            </a:r>
            <a:r>
              <a:rPr lang="sl-SI" sz="2800" u="sng" dirty="0">
                <a:solidFill>
                  <a:prstClr val="black"/>
                </a:solidFill>
                <a:latin typeface="Calibri"/>
              </a:rPr>
              <a:t> 807 • 4 </a:t>
            </a:r>
            <a:r>
              <a:rPr lang="sl-SI" sz="2800" dirty="0">
                <a:solidFill>
                  <a:prstClr val="black"/>
                </a:solidFill>
                <a:latin typeface="Calibri"/>
              </a:rPr>
              <a:t>               </a:t>
            </a:r>
            <a:r>
              <a:rPr lang="sl-SI" sz="2800" u="sng" dirty="0">
                <a:solidFill>
                  <a:prstClr val="black"/>
                </a:solidFill>
                <a:latin typeface="Calibri"/>
              </a:rPr>
              <a:t> 92 • 30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759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NASLOV: Pisno množenje dvomestnega števila z enomestnim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sl-SI" dirty="0"/>
              <a:t>Pisno množenje z dvomestnim številom brez prehoda.</a:t>
            </a:r>
          </a:p>
          <a:p>
            <a:pPr marL="653796" lvl="2" indent="-342900">
              <a:buAutoNum type="arabicPeriod"/>
            </a:pPr>
            <a:r>
              <a:rPr lang="sl-SI" dirty="0"/>
              <a:t>NAJPREJ MNOŽIMO MNOŽENEC Z DESETICO MNOŽITELJA.</a:t>
            </a:r>
          </a:p>
          <a:p>
            <a:pPr marL="653796" lvl="2" indent="-342900">
              <a:buAutoNum type="arabicPeriod"/>
            </a:pPr>
            <a:r>
              <a:rPr lang="sl-SI" dirty="0"/>
              <a:t>NATO ZMNOŽIMO MNOŽENEC Z ENICAMI MNOŽITELJA.</a:t>
            </a:r>
          </a:p>
          <a:p>
            <a:pPr marL="653796" lvl="2" indent="-342900">
              <a:buAutoNum type="arabicPeriod"/>
            </a:pPr>
            <a:r>
              <a:rPr lang="sl-SI" dirty="0"/>
              <a:t>SEŠTEJEMO OBA ZMNOŽKA.</a:t>
            </a:r>
          </a:p>
          <a:p>
            <a:pPr marL="310896" lvl="2" indent="0">
              <a:buNone/>
            </a:pPr>
            <a:endParaRPr lang="sl-SI" dirty="0"/>
          </a:p>
          <a:p>
            <a:pPr lvl="2"/>
            <a:endParaRPr lang="sl-SI" dirty="0"/>
          </a:p>
          <a:p>
            <a:pPr marL="310896" lvl="2" indent="0">
              <a:buNone/>
            </a:pPr>
            <a:r>
              <a:rPr lang="sl-SI" sz="2800" dirty="0"/>
              <a:t>1. D E    D E		2. D E     D E 		3. D E   D E </a:t>
            </a:r>
            <a:endParaRPr lang="sl-SI" sz="2800" u="sng" dirty="0"/>
          </a:p>
          <a:p>
            <a:pPr marL="310896" lvl="2" indent="0">
              <a:buNone/>
            </a:pPr>
            <a:r>
              <a:rPr lang="sl-SI" sz="3600" dirty="0">
                <a:solidFill>
                  <a:schemeClr val="accent1"/>
                </a:solidFill>
              </a:rPr>
              <a:t>   </a:t>
            </a:r>
            <a:r>
              <a:rPr lang="sl-SI" sz="3600" u="sng" dirty="0">
                <a:solidFill>
                  <a:schemeClr val="accent1"/>
                </a:solidFill>
              </a:rPr>
              <a:t>62</a:t>
            </a:r>
            <a:r>
              <a:rPr lang="sl-SI" sz="3600" u="sng" dirty="0"/>
              <a:t> </a:t>
            </a:r>
            <a:r>
              <a:rPr lang="sl-SI" sz="3600" u="sng" dirty="0">
                <a:solidFill>
                  <a:prstClr val="black">
                    <a:tint val="75000"/>
                  </a:prstClr>
                </a:solidFill>
                <a:latin typeface="Calibri"/>
              </a:rPr>
              <a:t>∙</a:t>
            </a:r>
            <a:r>
              <a:rPr lang="sl-SI" sz="3600" u="sng" dirty="0"/>
              <a:t> </a:t>
            </a:r>
            <a:r>
              <a:rPr lang="sl-SI" sz="3600" u="sng" dirty="0">
                <a:solidFill>
                  <a:schemeClr val="accent1"/>
                </a:solidFill>
              </a:rPr>
              <a:t>3</a:t>
            </a:r>
            <a:r>
              <a:rPr lang="sl-SI" sz="3600" u="sng" dirty="0"/>
              <a:t>1</a:t>
            </a:r>
            <a:r>
              <a:rPr lang="sl-SI" sz="3600" dirty="0"/>
              <a:t>		   </a:t>
            </a:r>
            <a:r>
              <a:rPr lang="sl-SI" sz="3600" u="sng" dirty="0">
                <a:solidFill>
                  <a:srgbClr val="7030A0"/>
                </a:solidFill>
              </a:rPr>
              <a:t>62</a:t>
            </a:r>
            <a:r>
              <a:rPr lang="sl-SI" sz="3600" u="sng" dirty="0">
                <a:solidFill>
                  <a:prstClr val="black">
                    <a:tint val="75000"/>
                  </a:prstClr>
                </a:solidFill>
                <a:latin typeface="Calibri"/>
              </a:rPr>
              <a:t> ∙</a:t>
            </a:r>
            <a:r>
              <a:rPr lang="sl-SI" sz="3600" u="sng" dirty="0"/>
              <a:t> 3</a:t>
            </a:r>
            <a:r>
              <a:rPr lang="sl-SI" sz="3600" u="sng" dirty="0">
                <a:solidFill>
                  <a:srgbClr val="7030A0"/>
                </a:solidFill>
              </a:rPr>
              <a:t>1	</a:t>
            </a:r>
            <a:r>
              <a:rPr lang="sl-SI" sz="3600" dirty="0">
                <a:solidFill>
                  <a:srgbClr val="7030A0"/>
                </a:solidFill>
              </a:rPr>
              <a:t>		   </a:t>
            </a:r>
            <a:r>
              <a:rPr lang="sl-SI" sz="3600" u="sng" dirty="0"/>
              <a:t>62 </a:t>
            </a:r>
            <a:r>
              <a:rPr lang="sl-SI" sz="3600" u="sng" dirty="0">
                <a:latin typeface="Calibri"/>
              </a:rPr>
              <a:t>∙ 31</a:t>
            </a:r>
            <a:endParaRPr lang="sl-SI" sz="3600" u="sng" dirty="0"/>
          </a:p>
          <a:p>
            <a:pPr marL="310896" lvl="2" indent="0">
              <a:buNone/>
            </a:pPr>
            <a:r>
              <a:rPr lang="sl-SI" sz="3600" dirty="0">
                <a:solidFill>
                  <a:schemeClr val="accent1"/>
                </a:solidFill>
              </a:rPr>
              <a:t>      186			      </a:t>
            </a:r>
            <a:r>
              <a:rPr lang="sl-SI" sz="3600" dirty="0"/>
              <a:t>186				186</a:t>
            </a:r>
          </a:p>
          <a:p>
            <a:pPr marL="310896" lvl="2" indent="0">
              <a:buNone/>
            </a:pPr>
            <a:r>
              <a:rPr lang="sl-SI" sz="3600" dirty="0">
                <a:solidFill>
                  <a:schemeClr val="accent1"/>
                </a:solidFill>
              </a:rPr>
              <a:t>					   </a:t>
            </a:r>
            <a:r>
              <a:rPr lang="sl-SI" sz="3600" dirty="0">
                <a:solidFill>
                  <a:srgbClr val="7030A0"/>
                </a:solidFill>
              </a:rPr>
              <a:t>62			</a:t>
            </a:r>
            <a:r>
              <a:rPr lang="sl-SI" sz="3600" u="sng" dirty="0"/>
              <a:t>     +   </a:t>
            </a:r>
            <a:r>
              <a:rPr lang="sl-SI" sz="1500" u="sng" dirty="0">
                <a:solidFill>
                  <a:srgbClr val="FF0000"/>
                </a:solidFill>
              </a:rPr>
              <a:t>1</a:t>
            </a:r>
            <a:r>
              <a:rPr lang="sl-SI" sz="3600" u="sng" dirty="0"/>
              <a:t> 62</a:t>
            </a:r>
          </a:p>
          <a:p>
            <a:pPr marL="310896" lvl="2" indent="0">
              <a:buNone/>
            </a:pPr>
            <a:r>
              <a:rPr lang="sl-SI" sz="3600" dirty="0">
                <a:solidFill>
                  <a:srgbClr val="7030A0"/>
                </a:solidFill>
              </a:rPr>
              <a:t>									</a:t>
            </a:r>
            <a:r>
              <a:rPr lang="sl-SI" sz="3600" dirty="0">
                <a:solidFill>
                  <a:srgbClr val="FF0000"/>
                </a:solidFill>
              </a:rPr>
              <a:t>1922</a:t>
            </a:r>
          </a:p>
          <a:p>
            <a:pPr marL="310896" lvl="2" indent="0">
              <a:buNone/>
            </a:pPr>
            <a:r>
              <a:rPr lang="sl-SI" sz="3600" dirty="0">
                <a:solidFill>
                  <a:srgbClr val="FF0000"/>
                </a:solidFill>
              </a:rPr>
              <a:t>									</a:t>
            </a:r>
            <a:r>
              <a:rPr lang="sl-SI" sz="3000" dirty="0">
                <a:solidFill>
                  <a:srgbClr val="FF0000"/>
                </a:solidFill>
              </a:rPr>
              <a:t>T S D E</a:t>
            </a:r>
          </a:p>
          <a:p>
            <a:pPr marL="310896" lvl="2" indent="0">
              <a:buNone/>
            </a:pPr>
            <a:endParaRPr lang="sl-SI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70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VAJA – V ZEZEK ZAPIŠI RAČUNE IN JIH REŠI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sl-SI" sz="2400" dirty="0">
                <a:solidFill>
                  <a:prstClr val="black"/>
                </a:solidFill>
                <a:latin typeface="Calibri"/>
              </a:rPr>
              <a:t>Izračunaj pisno. Pazi pri podpisovanju.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sl-SI" sz="24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sl-SI" sz="2400" dirty="0">
                <a:solidFill>
                  <a:prstClr val="black"/>
                </a:solidFill>
                <a:latin typeface="Calibri"/>
                <a:sym typeface="Wingdings"/>
              </a:rPr>
              <a:t>21  22                                      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sl-SI" sz="2400" dirty="0">
                <a:solidFill>
                  <a:prstClr val="black"/>
                </a:solidFill>
                <a:latin typeface="Calibri"/>
                <a:sym typeface="Wingdings"/>
              </a:rPr>
              <a:t>47  80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sl-SI" sz="2400" dirty="0">
                <a:solidFill>
                  <a:prstClr val="black"/>
                </a:solidFill>
                <a:latin typeface="Calibri"/>
                <a:sym typeface="Wingdings"/>
              </a:rPr>
              <a:t>12  42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sl-SI" sz="2400" dirty="0">
                <a:solidFill>
                  <a:prstClr val="black"/>
                </a:solidFill>
                <a:latin typeface="Calibri"/>
                <a:sym typeface="Wingdings"/>
              </a:rPr>
              <a:t>42  12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sl-SI" sz="2400" dirty="0">
                <a:solidFill>
                  <a:prstClr val="black"/>
                </a:solidFill>
                <a:latin typeface="Calibri"/>
                <a:sym typeface="Wingdings"/>
              </a:rPr>
              <a:t>36  85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sl-SI" sz="2400" dirty="0">
                <a:solidFill>
                  <a:prstClr val="black"/>
                </a:solidFill>
                <a:latin typeface="Calibri"/>
                <a:sym typeface="Wingdings"/>
              </a:rPr>
              <a:t>98  97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sl-SI" sz="2400" dirty="0">
              <a:solidFill>
                <a:prstClr val="black"/>
              </a:solidFill>
              <a:latin typeface="Calibri"/>
              <a:sym typeface="Wingdings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8569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DELOVNI ZVEZEK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delovnem zvezku na strani 65 imaš še enkrat razlago pisnega množenja. Preberi jo. </a:t>
            </a:r>
          </a:p>
          <a:p>
            <a:r>
              <a:rPr lang="sl-SI" dirty="0"/>
              <a:t>Reši naloge na strani 65. </a:t>
            </a:r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Kako ti je šlo. Če ti kaj ni razumljivo </a:t>
            </a:r>
            <a:r>
              <a:rPr lang="sl-SI"/>
              <a:t>mi lahko pišeš.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8820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</TotalTime>
  <Words>219</Words>
  <Application>Microsoft Office PowerPoint</Application>
  <PresentationFormat>Širokozaslonsko</PresentationFormat>
  <Paragraphs>36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Calibri</vt:lpstr>
      <vt:lpstr>Tw Cen MT</vt:lpstr>
      <vt:lpstr>Tw Cen MT Condensed</vt:lpstr>
      <vt:lpstr>Wingdings</vt:lpstr>
      <vt:lpstr>Wingdings 3</vt:lpstr>
      <vt:lpstr>Integral</vt:lpstr>
      <vt:lpstr>matematika</vt:lpstr>
      <vt:lpstr>ponovimo</vt:lpstr>
      <vt:lpstr>NASLOV: Pisno množenje dvomestnega števila z enomestnim</vt:lpstr>
      <vt:lpstr>VAJA – V ZEZEK ZAPIŠI RAČUNE IN JIH REŠI</vt:lpstr>
      <vt:lpstr>DELOVNI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Uporabnik</cp:lastModifiedBy>
  <cp:revision>3</cp:revision>
  <dcterms:created xsi:type="dcterms:W3CDTF">2020-03-21T12:43:34Z</dcterms:created>
  <dcterms:modified xsi:type="dcterms:W3CDTF">2020-03-22T09:35:43Z</dcterms:modified>
</cp:coreProperties>
</file>