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6" r:id="rId4"/>
    <p:sldId id="267" r:id="rId5"/>
    <p:sldId id="259" r:id="rId6"/>
    <p:sldId id="260" r:id="rId7"/>
    <p:sldId id="262" r:id="rId8"/>
    <p:sldId id="278" r:id="rId9"/>
    <p:sldId id="263" r:id="rId10"/>
    <p:sldId id="280" r:id="rId11"/>
    <p:sldId id="265" r:id="rId12"/>
    <p:sldId id="272" r:id="rId13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EA967-EFDA-4749-81A8-9E4A4E519ACF}" type="datetimeFigureOut">
              <a:rPr lang="sl-SI" smtClean="0"/>
              <a:t>20. 03. 2020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7EE37-28FB-4360-AE7B-12504BDE425B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9254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grada stranske slike 1">
            <a:extLst>
              <a:ext uri="{FF2B5EF4-FFF2-40B4-BE49-F238E27FC236}">
                <a16:creationId xmlns:a16="http://schemas.microsoft.com/office/drawing/2014/main" id="{53DDED61-8065-4608-B44E-162F8EC80D0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Ograda opomb 2">
            <a:extLst>
              <a:ext uri="{FF2B5EF4-FFF2-40B4-BE49-F238E27FC236}">
                <a16:creationId xmlns:a16="http://schemas.microsoft.com/office/drawing/2014/main" id="{0B6237C9-5DEF-434E-9ED1-0FDC798E624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sl-SI" altLang="sl-SI"/>
          </a:p>
        </p:txBody>
      </p:sp>
      <p:sp>
        <p:nvSpPr>
          <p:cNvPr id="24580" name="Ograda številke diapozitiva 3">
            <a:extLst>
              <a:ext uri="{FF2B5EF4-FFF2-40B4-BE49-F238E27FC236}">
                <a16:creationId xmlns:a16="http://schemas.microsoft.com/office/drawing/2014/main" id="{D8279704-4D32-44DA-9609-CC5149B424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C145E29-F514-4A8E-B42F-083E4C143E11}" type="slidenum">
              <a:rPr lang="sl-SI" altLang="sl-SI"/>
              <a:pPr eaLnBrk="1" hangingPunct="1"/>
              <a:t>9</a:t>
            </a:fld>
            <a:endParaRPr lang="sl-SI" altLang="sl-S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551E15-16DE-483D-B08E-85B4A5C780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9D255C6-4446-4499-99D9-7A630C8D8E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14340D5-C4D7-4E33-AEC6-3A26675C8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419C-B6CA-49D1-A1C2-EB79B1B53F40}" type="datetimeFigureOut">
              <a:rPr lang="sl-SI" smtClean="0"/>
              <a:t>20. 03. 2020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7A7DE46-1F52-4775-8EE5-D00C10256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9403988-4A42-49D2-B357-74958B332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0742-8B74-4838-951D-65A61E4CF5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86211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885007-6366-4F5B-AC89-A68D1B2C8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AB45C7E1-5E46-48D7-B7AE-5E4BFC46D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5E3C632-DB0F-4F4D-BB5D-F1E876888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419C-B6CA-49D1-A1C2-EB79B1B53F40}" type="datetimeFigureOut">
              <a:rPr lang="sl-SI" smtClean="0"/>
              <a:t>20. 03. 2020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5535114-BB60-4EFA-B35C-82D635EEB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5F709A3-7409-4882-BE72-0C8AEF9DA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0742-8B74-4838-951D-65A61E4CF5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76158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EC597507-6790-4DFE-AAA2-3136EA9420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5E6FBB8B-460D-4274-978E-FDB63D5B60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38DAC0D5-4579-469E-98AC-DC41076B0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419C-B6CA-49D1-A1C2-EB79B1B53F40}" type="datetimeFigureOut">
              <a:rPr lang="sl-SI" smtClean="0"/>
              <a:t>20. 03. 2020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EA215A73-92F2-4542-83D2-5CC12C766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4C89C96B-B7CD-4D34-874E-0E9E24554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0742-8B74-4838-951D-65A61E4CF5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10788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AB96610-BD7F-428B-8878-2CEA5BF40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68D7B1C-7021-4158-987D-406FF720D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CB7C169-4C5E-4921-9102-D685F6A29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419C-B6CA-49D1-A1C2-EB79B1B53F40}" type="datetimeFigureOut">
              <a:rPr lang="sl-SI" smtClean="0"/>
              <a:t>20. 03. 2020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2ACAE432-CCD5-47CC-93AD-05263A002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83A437F-BDE3-4ED4-BA2E-CFF719D3C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0742-8B74-4838-951D-65A61E4CF5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49825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233C26B-DCC1-4FEE-897A-EE0505A7E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4F3BDC55-DA2F-4B44-9F6F-4F7217FB18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046F7D0-8112-4EFB-9F26-71550A7F4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419C-B6CA-49D1-A1C2-EB79B1B53F40}" type="datetimeFigureOut">
              <a:rPr lang="sl-SI" smtClean="0"/>
              <a:t>20. 03. 2020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A300C11D-C8CC-4CBC-8003-FF4A5F96D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8B2D7FB-4223-4BB3-A069-D8131CB91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0742-8B74-4838-951D-65A61E4CF5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32519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BD8902F-5429-4834-9336-90AB343A8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31983E6C-4D5F-4ABD-BF08-5DD6239969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9419EF9F-91B2-4257-82B5-525E00830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8FA70910-F8DE-4B2E-A180-9D31F3E4F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419C-B6CA-49D1-A1C2-EB79B1B53F40}" type="datetimeFigureOut">
              <a:rPr lang="sl-SI" smtClean="0"/>
              <a:t>20. 03. 2020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9D52235-75BD-4DA3-A455-5DBED634D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9F72173F-2B65-4929-89DA-79C774FB7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0742-8B74-4838-951D-65A61E4CF5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8560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89475E-9C18-4FB0-BDD6-1BE42897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01B6C15A-5754-4FC1-A6CC-F1DC9E33C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7123B746-FDA1-46D7-AEB1-4B2D6051FD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6BA9EE15-D692-4967-A6EF-1AAF107BED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0C6974D4-7C63-40F0-B540-977D19B011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36F5F679-44B6-4C8F-9FED-ED243E571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419C-B6CA-49D1-A1C2-EB79B1B53F40}" type="datetimeFigureOut">
              <a:rPr lang="sl-SI" smtClean="0"/>
              <a:t>20. 03. 2020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A4D84BDB-C98E-463C-8BF3-4C96421A2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9760864D-21D1-41C8-B50D-A2015958D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0742-8B74-4838-951D-65A61E4CF5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5762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C90CAF-0604-47BD-A199-932483DC7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1A546EAC-193A-472D-B205-9F572B6D8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419C-B6CA-49D1-A1C2-EB79B1B53F40}" type="datetimeFigureOut">
              <a:rPr lang="sl-SI" smtClean="0"/>
              <a:t>20. 03. 2020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65B15ECD-4EB5-4125-A47C-256F22AF8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4E66EE8-CE41-45F3-801A-332CF4F16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0742-8B74-4838-951D-65A61E4CF5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3864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249DF688-3E0F-4DD5-898A-231A99425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419C-B6CA-49D1-A1C2-EB79B1B53F40}" type="datetimeFigureOut">
              <a:rPr lang="sl-SI" smtClean="0"/>
              <a:t>20. 03. 2020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C039B070-D432-48F1-A2F9-77E9C70F4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DAD5E2DC-1DF6-41AD-AC7B-FE61DBB30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0742-8B74-4838-951D-65A61E4CF5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4703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8BFF0C-F5C0-4493-891E-F49F1D341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58471BCE-FB0B-40DF-B161-03E8D547C2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954B245D-7AF6-4697-AD6E-6B7E75870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100EA9C8-AC5A-418F-9C58-052D3C1D3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419C-B6CA-49D1-A1C2-EB79B1B53F40}" type="datetimeFigureOut">
              <a:rPr lang="sl-SI" smtClean="0"/>
              <a:t>20. 03. 2020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14FF50A5-A993-4455-9EF2-1D93452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2792443-3C68-4482-A9C1-0684E0C55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0742-8B74-4838-951D-65A61E4CF5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72846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B91753-B7C0-44D6-9198-98C62DAFE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FCCC2754-7FD6-4969-9F02-E529BE41BA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5C5DB213-840E-462C-8AC9-8F8AFC026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6933A922-F8A1-484D-9036-42744DA53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D419C-B6CA-49D1-A1C2-EB79B1B53F40}" type="datetimeFigureOut">
              <a:rPr lang="sl-SI" smtClean="0"/>
              <a:t>20. 03. 2020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DBE3DE4C-A95F-4136-B269-BE0EBA09A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F1A03990-DAA6-45AE-9984-31B7F8C5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D0742-8B74-4838-951D-65A61E4CF5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2448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BAD4D08E-C85C-4778-ABAF-BC83D5496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E1E70E33-9B49-48A1-AAE2-AA9C8191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5ECC1E8C-AE77-42C2-8041-8E7C0B2068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D419C-B6CA-49D1-A1C2-EB79B1B53F40}" type="datetimeFigureOut">
              <a:rPr lang="sl-SI" smtClean="0"/>
              <a:t>20. 03. 2020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7CDB2E0A-9E88-480A-A529-6F3D9FDF4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D24A2CCA-E071-432E-833C-F5F9FEE6C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D0742-8B74-4838-951D-65A61E4CF5F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42920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3F8C43-9568-4E8F-BA55-DF7F666CB5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6359DF57-B52A-47C6-9C11-10E3CC483A7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45472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canned at 9">
            <a:extLst>
              <a:ext uri="{FF2B5EF4-FFF2-40B4-BE49-F238E27FC236}">
                <a16:creationId xmlns:a16="http://schemas.microsoft.com/office/drawing/2014/main" id="{589C017C-116A-4D54-8883-1B1368771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2" t="37189" r="9860" b="15805"/>
          <a:stretch/>
        </p:blipFill>
        <p:spPr bwMode="auto">
          <a:xfrm>
            <a:off x="2495550" y="122239"/>
            <a:ext cx="7200900" cy="5976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AF76BEF8-D784-4E28-B445-2979C5CAE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9" y="0"/>
            <a:ext cx="8785225" cy="66690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l-SI" altLang="sl-SI" b="1"/>
              <a:t>4. Rastje:</a:t>
            </a:r>
          </a:p>
          <a:p>
            <a:pPr eaLnBrk="1" hangingPunct="1">
              <a:buFontTx/>
              <a:buNone/>
            </a:pPr>
            <a:r>
              <a:rPr lang="sl-SI" altLang="sl-SI" b="1"/>
              <a:t>-	Ima vse vrste rastja. Te si sledijo od S proti J (glej tudi učb. str. 110): </a:t>
            </a:r>
          </a:p>
          <a:p>
            <a:pPr eaLnBrk="1" hangingPunct="1">
              <a:buFontTx/>
              <a:buNone/>
            </a:pPr>
            <a:endParaRPr lang="sl-SI" altLang="sl-SI" b="1"/>
          </a:p>
        </p:txBody>
      </p:sp>
      <p:pic>
        <p:nvPicPr>
          <p:cNvPr id="15363" name="Picture 3" descr="Scanned at 9">
            <a:extLst>
              <a:ext uri="{FF2B5EF4-FFF2-40B4-BE49-F238E27FC236}">
                <a16:creationId xmlns:a16="http://schemas.microsoft.com/office/drawing/2014/main" id="{3874C5E5-A6C5-4061-A80E-41168E113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t="50000" r="10809" b="12247"/>
          <a:stretch>
            <a:fillRect/>
          </a:stretch>
        </p:blipFill>
        <p:spPr bwMode="auto">
          <a:xfrm>
            <a:off x="2208214" y="1674814"/>
            <a:ext cx="7775575" cy="518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D2064F8E-E125-4029-AE26-F3474E2B6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9" y="188914"/>
            <a:ext cx="8785225" cy="64801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l-SI" altLang="sl-SI" b="1" dirty="0"/>
              <a:t>*	tundra,</a:t>
            </a:r>
          </a:p>
          <a:p>
            <a:pPr eaLnBrk="1" hangingPunct="1">
              <a:buFontTx/>
              <a:buNone/>
            </a:pPr>
            <a:r>
              <a:rPr lang="sl-SI" altLang="sl-SI" b="1" dirty="0"/>
              <a:t>* tajga,</a:t>
            </a:r>
          </a:p>
          <a:p>
            <a:pPr eaLnBrk="1" hangingPunct="1">
              <a:buFontTx/>
              <a:buNone/>
            </a:pPr>
            <a:r>
              <a:rPr lang="sl-SI" altLang="sl-SI" b="1" dirty="0"/>
              <a:t>*	stepe, </a:t>
            </a:r>
          </a:p>
          <a:p>
            <a:pPr eaLnBrk="1" hangingPunct="1">
              <a:buFontTx/>
              <a:buNone/>
            </a:pPr>
            <a:r>
              <a:rPr lang="sl-SI" altLang="sl-SI" b="1" dirty="0"/>
              <a:t>*	puščavsko rastje (notranjost in Arabski polotok),</a:t>
            </a:r>
          </a:p>
          <a:p>
            <a:pPr eaLnBrk="1" hangingPunct="1">
              <a:buFontTx/>
              <a:buNone/>
            </a:pPr>
            <a:r>
              <a:rPr lang="sl-SI" altLang="sl-SI" b="1" dirty="0"/>
              <a:t>*	mediteransko rastje (ob Sredozemskem morju),</a:t>
            </a:r>
          </a:p>
          <a:p>
            <a:pPr eaLnBrk="1" hangingPunct="1">
              <a:buFontTx/>
              <a:buNone/>
            </a:pPr>
            <a:r>
              <a:rPr lang="sl-SI" altLang="sl-SI" b="1" dirty="0"/>
              <a:t>*	listnati gozdovi (na V Azije),</a:t>
            </a:r>
          </a:p>
          <a:p>
            <a:pPr eaLnBrk="1" hangingPunct="1">
              <a:buFontTx/>
              <a:buNone/>
            </a:pPr>
            <a:r>
              <a:rPr lang="sl-SI" altLang="sl-SI" b="1" dirty="0"/>
              <a:t>*	savana,</a:t>
            </a:r>
          </a:p>
          <a:p>
            <a:pPr eaLnBrk="1" hangingPunct="1">
              <a:buFontTx/>
              <a:buNone/>
            </a:pPr>
            <a:r>
              <a:rPr lang="sl-SI" altLang="sl-SI" b="1" dirty="0"/>
              <a:t>*	tropski deževni in tropski svetli gozd.</a:t>
            </a:r>
          </a:p>
          <a:p>
            <a:pPr eaLnBrk="1" hangingPunct="1">
              <a:buFontTx/>
              <a:buNone/>
            </a:pPr>
            <a:r>
              <a:rPr lang="sl-SI" altLang="sl-SI" b="1" dirty="0"/>
              <a:t>*</a:t>
            </a:r>
            <a:r>
              <a:rPr lang="sl-SI" altLang="sl-SI" b="1"/>
              <a:t>	vmes </a:t>
            </a:r>
            <a:r>
              <a:rPr lang="sl-SI" altLang="sl-SI" b="1" dirty="0"/>
              <a:t>je na gorovjih gorsko rastje.</a:t>
            </a:r>
          </a:p>
          <a:p>
            <a:pPr eaLnBrk="1" hangingPunct="1">
              <a:buFontTx/>
              <a:buNone/>
            </a:pPr>
            <a:endParaRPr lang="sl-SI" altLang="sl-SI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2BF71927-AD54-479F-9F08-FDC8F3C4AB0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9800" y="1844675"/>
            <a:ext cx="7772400" cy="2736850"/>
          </a:xfrm>
        </p:spPr>
        <p:txBody>
          <a:bodyPr/>
          <a:lstStyle/>
          <a:p>
            <a:pPr eaLnBrk="1" hangingPunct="1"/>
            <a:r>
              <a:rPr lang="sl-SI" altLang="sl-SI" sz="15000" b="1"/>
              <a:t>AZIJA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67F32498-9256-49AA-9C66-7F09DDC725A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208214" y="1125539"/>
            <a:ext cx="7773987" cy="4175125"/>
          </a:xfrm>
        </p:spPr>
        <p:txBody>
          <a:bodyPr/>
          <a:lstStyle/>
          <a:p>
            <a:pPr eaLnBrk="1" hangingPunct="1"/>
            <a:r>
              <a:rPr lang="sl-SI" altLang="sl-SI" sz="8000" b="1"/>
              <a:t>NARAVNE ZNAČILNOSTI</a:t>
            </a:r>
            <a:br>
              <a:rPr lang="sl-SI" altLang="sl-SI"/>
            </a:br>
            <a:br>
              <a:rPr lang="sl-SI" altLang="sl-SI" sz="3200"/>
            </a:br>
            <a:endParaRPr lang="sl-SI" altLang="sl-SI" sz="32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>
            <a:extLst>
              <a:ext uri="{FF2B5EF4-FFF2-40B4-BE49-F238E27FC236}">
                <a16:creationId xmlns:a16="http://schemas.microsoft.com/office/drawing/2014/main" id="{73801234-AA3E-4505-925C-D61C0518A8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9" y="188914"/>
            <a:ext cx="8785225" cy="6480175"/>
          </a:xfrm>
        </p:spPr>
        <p:txBody>
          <a:bodyPr/>
          <a:lstStyle/>
          <a:p>
            <a:pPr marL="609600" indent="-609600">
              <a:buFontTx/>
              <a:buAutoNum type="arabicPeriod"/>
            </a:pPr>
            <a:r>
              <a:rPr lang="sl-SI" altLang="sl-SI" b="1" dirty="0"/>
              <a:t>Lega:</a:t>
            </a:r>
          </a:p>
          <a:p>
            <a:pPr>
              <a:buFontTx/>
              <a:buChar char="-"/>
            </a:pPr>
            <a:r>
              <a:rPr lang="sl-SI" altLang="sl-SI" b="1" dirty="0"/>
              <a:t>Azija je največja celina (44 </a:t>
            </a:r>
            <a:r>
              <a:rPr lang="sl-SI" altLang="sl-SI" b="1" dirty="0" err="1"/>
              <a:t>milij</a:t>
            </a:r>
            <a:r>
              <a:rPr lang="sl-SI" altLang="sl-SI" b="1" dirty="0"/>
              <a:t>. km</a:t>
            </a:r>
            <a:r>
              <a:rPr lang="sl-SI" altLang="sl-SI" b="1" baseline="30000" dirty="0"/>
              <a:t>2</a:t>
            </a:r>
            <a:r>
              <a:rPr lang="sl-SI" altLang="sl-SI" b="1" dirty="0"/>
              <a:t>). </a:t>
            </a:r>
          </a:p>
          <a:p>
            <a:pPr>
              <a:buNone/>
            </a:pPr>
            <a:r>
              <a:rPr lang="sl-SI" altLang="sl-SI" b="1" dirty="0"/>
              <a:t>-	Meje:</a:t>
            </a:r>
          </a:p>
          <a:p>
            <a:pPr>
              <a:buNone/>
            </a:pPr>
            <a:r>
              <a:rPr lang="sl-SI" altLang="sl-SI" b="1" dirty="0"/>
              <a:t>* 	Ural… jo loči od Evrope,</a:t>
            </a:r>
          </a:p>
          <a:p>
            <a:pPr>
              <a:buNone/>
            </a:pPr>
            <a:r>
              <a:rPr lang="sl-SI" altLang="sl-SI" b="1" dirty="0"/>
              <a:t>* 	Sueški prekop in Rdeče morje od Afrike,</a:t>
            </a:r>
          </a:p>
          <a:p>
            <a:pPr>
              <a:buNone/>
            </a:pPr>
            <a:r>
              <a:rPr lang="sl-SI" altLang="sl-SI" b="1" dirty="0"/>
              <a:t>* 	Beringov preliv in Pacifik od Amerike,</a:t>
            </a:r>
          </a:p>
          <a:p>
            <a:pPr>
              <a:buNone/>
            </a:pPr>
            <a:r>
              <a:rPr lang="sl-SI" altLang="sl-SI" b="1" dirty="0"/>
              <a:t>* 	morje med Indonezijo in Avstralijo pa od Avstralije.</a:t>
            </a:r>
          </a:p>
          <a:p>
            <a:pPr>
              <a:buFontTx/>
              <a:buChar char="-"/>
            </a:pPr>
            <a:endParaRPr lang="sl-SI" altLang="sl-SI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0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4B3DF254-5301-4B86-B950-C105376D39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9" y="188914"/>
            <a:ext cx="8785225" cy="64801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l-SI" altLang="sl-SI" b="1"/>
              <a:t>2. Površje:</a:t>
            </a:r>
          </a:p>
          <a:p>
            <a:pPr eaLnBrk="1" hangingPunct="1">
              <a:buFontTx/>
              <a:buNone/>
            </a:pPr>
            <a:r>
              <a:rPr lang="sl-SI" altLang="sl-SI" b="1"/>
              <a:t>-	Polotoki: </a:t>
            </a:r>
          </a:p>
          <a:p>
            <a:pPr eaLnBrk="1" hangingPunct="1">
              <a:buFontTx/>
              <a:buNone/>
            </a:pPr>
            <a:r>
              <a:rPr lang="sl-SI" altLang="sl-SI" b="1"/>
              <a:t>*	Arabski,</a:t>
            </a:r>
          </a:p>
          <a:p>
            <a:pPr eaLnBrk="1" hangingPunct="1">
              <a:buFontTx/>
              <a:buNone/>
            </a:pPr>
            <a:r>
              <a:rPr lang="sl-SI" altLang="sl-SI" b="1"/>
              <a:t>*	Dekanski,</a:t>
            </a:r>
          </a:p>
          <a:p>
            <a:pPr eaLnBrk="1" hangingPunct="1">
              <a:buFontTx/>
              <a:buNone/>
            </a:pPr>
            <a:r>
              <a:rPr lang="sl-SI" altLang="sl-SI" b="1"/>
              <a:t>*	Indokitajski.</a:t>
            </a:r>
          </a:p>
          <a:p>
            <a:pPr eaLnBrk="1" hangingPunct="1">
              <a:buFontTx/>
              <a:buNone/>
            </a:pPr>
            <a:r>
              <a:rPr lang="sl-SI" altLang="sl-SI" b="1"/>
              <a:t>-	Otočja:</a:t>
            </a:r>
          </a:p>
          <a:p>
            <a:pPr eaLnBrk="1" hangingPunct="1">
              <a:buFontTx/>
              <a:buNone/>
            </a:pPr>
            <a:r>
              <a:rPr lang="sl-SI" altLang="sl-SI" b="1"/>
              <a:t>*	Indonezijsko,</a:t>
            </a:r>
          </a:p>
          <a:p>
            <a:pPr eaLnBrk="1" hangingPunct="1">
              <a:buFontTx/>
              <a:buNone/>
            </a:pPr>
            <a:r>
              <a:rPr lang="sl-SI" altLang="sl-SI" b="1"/>
              <a:t>*	Filipinsko,</a:t>
            </a:r>
          </a:p>
          <a:p>
            <a:pPr eaLnBrk="1" hangingPunct="1">
              <a:buFontTx/>
              <a:buNone/>
            </a:pPr>
            <a:r>
              <a:rPr lang="sl-SI" altLang="sl-SI" b="1"/>
              <a:t>*	Japonsko.</a:t>
            </a:r>
          </a:p>
          <a:p>
            <a:pPr eaLnBrk="1" hangingPunct="1">
              <a:buFontTx/>
              <a:buNone/>
            </a:pPr>
            <a:endParaRPr lang="sl-SI" altLang="sl-SI" b="1"/>
          </a:p>
        </p:txBody>
      </p:sp>
      <p:sp>
        <p:nvSpPr>
          <p:cNvPr id="2" name="Pravokotnik: zaokroženi vogali 1">
            <a:extLst>
              <a:ext uri="{FF2B5EF4-FFF2-40B4-BE49-F238E27FC236}">
                <a16:creationId xmlns:a16="http://schemas.microsoft.com/office/drawing/2014/main" id="{197675B6-5DC0-4E4C-9A77-73F1304E9797}"/>
              </a:ext>
            </a:extLst>
          </p:cNvPr>
          <p:cNvSpPr/>
          <p:nvPr/>
        </p:nvSpPr>
        <p:spPr>
          <a:xfrm>
            <a:off x="6778305" y="838899"/>
            <a:ext cx="3710306" cy="1551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Na zemljevidu Azije poišče vse naštete polotoke in otočja.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1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1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51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1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51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51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1F8D387-5EAB-44F2-8F57-06BA3DAC25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9" y="188914"/>
            <a:ext cx="8785225" cy="64801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l-SI" altLang="sl-SI" b="1" dirty="0"/>
              <a:t>-	Nižavja (predvsem na J in V):</a:t>
            </a:r>
          </a:p>
          <a:p>
            <a:pPr eaLnBrk="1" hangingPunct="1">
              <a:buFontTx/>
              <a:buNone/>
            </a:pPr>
            <a:r>
              <a:rPr lang="sl-SI" altLang="sl-SI" b="1" dirty="0"/>
              <a:t>*	Gangeško,</a:t>
            </a:r>
          </a:p>
          <a:p>
            <a:pPr eaLnBrk="1" hangingPunct="1">
              <a:buFontTx/>
              <a:buNone/>
            </a:pPr>
            <a:r>
              <a:rPr lang="sl-SI" altLang="sl-SI" b="1" dirty="0"/>
              <a:t>*	</a:t>
            </a:r>
            <a:r>
              <a:rPr lang="sl-SI" altLang="sl-SI" b="1" dirty="0" err="1"/>
              <a:t>Velikokitajsko</a:t>
            </a:r>
            <a:r>
              <a:rPr lang="sl-SI" altLang="sl-SI" b="1" dirty="0"/>
              <a:t>.</a:t>
            </a:r>
          </a:p>
          <a:p>
            <a:pPr eaLnBrk="1" hangingPunct="1">
              <a:buFontTx/>
              <a:buNone/>
            </a:pPr>
            <a:r>
              <a:rPr lang="sl-SI" altLang="sl-SI" b="1" dirty="0"/>
              <a:t>-	Planota:</a:t>
            </a:r>
          </a:p>
          <a:p>
            <a:pPr eaLnBrk="1" hangingPunct="1">
              <a:buFontTx/>
              <a:buNone/>
            </a:pPr>
            <a:r>
              <a:rPr lang="sl-SI" altLang="sl-SI" b="1" dirty="0"/>
              <a:t>*	Tibet.</a:t>
            </a:r>
          </a:p>
          <a:p>
            <a:pPr eaLnBrk="1" hangingPunct="1">
              <a:buFontTx/>
              <a:buNone/>
            </a:pPr>
            <a:r>
              <a:rPr lang="sl-SI" altLang="sl-SI" b="1" dirty="0"/>
              <a:t>-	Gorstva:</a:t>
            </a:r>
          </a:p>
          <a:p>
            <a:pPr eaLnBrk="1" hangingPunct="1">
              <a:buFontTx/>
              <a:buNone/>
            </a:pPr>
            <a:r>
              <a:rPr lang="sl-SI" altLang="sl-SI" b="1" dirty="0"/>
              <a:t>*	več starih (grudastih) gorstev v notranjosti  (vmes kotline, doline),</a:t>
            </a:r>
          </a:p>
          <a:p>
            <a:pPr eaLnBrk="1" hangingPunct="1">
              <a:buFontTx/>
              <a:buNone/>
            </a:pPr>
            <a:r>
              <a:rPr lang="sl-SI" altLang="sl-SI" b="1" dirty="0"/>
              <a:t>*	</a:t>
            </a:r>
            <a:r>
              <a:rPr lang="sl-SI" altLang="sl-SI" b="1" dirty="0" err="1"/>
              <a:t>mladonagubana</a:t>
            </a:r>
            <a:r>
              <a:rPr lang="sl-SI" altLang="sl-SI" b="1" dirty="0"/>
              <a:t> Himalaja na J (smer SZ-JV).</a:t>
            </a:r>
          </a:p>
        </p:txBody>
      </p:sp>
      <p:sp>
        <p:nvSpPr>
          <p:cNvPr id="6" name="Pravokotnik: zaokroženi vogali 5">
            <a:extLst>
              <a:ext uri="{FF2B5EF4-FFF2-40B4-BE49-F238E27FC236}">
                <a16:creationId xmlns:a16="http://schemas.microsoft.com/office/drawing/2014/main" id="{D67DDEAA-9E26-44D3-B697-FB8AE900C71B}"/>
              </a:ext>
            </a:extLst>
          </p:cNvPr>
          <p:cNvSpPr/>
          <p:nvPr/>
        </p:nvSpPr>
        <p:spPr>
          <a:xfrm>
            <a:off x="6778305" y="838899"/>
            <a:ext cx="3710306" cy="1551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Na zemljevidu Azije poišče vse našteta nižavja, planote in gorstva.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E0A499E-4780-4E92-B78E-14D66F89DA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9" y="696286"/>
            <a:ext cx="8785225" cy="5972802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l-SI" altLang="sl-SI" b="1" dirty="0"/>
              <a:t>3. Podnebje:</a:t>
            </a:r>
          </a:p>
          <a:p>
            <a:pPr eaLnBrk="1" hangingPunct="1">
              <a:buFontTx/>
              <a:buNone/>
            </a:pPr>
            <a:r>
              <a:rPr lang="sl-SI" altLang="sl-SI" b="1" dirty="0"/>
              <a:t>-	Dejavniki, ki vplivajo na podnebje:</a:t>
            </a:r>
          </a:p>
          <a:p>
            <a:pPr marL="514350" indent="-514350" eaLnBrk="1" hangingPunct="1">
              <a:buFontTx/>
              <a:buAutoNum type="alphaLcParenR"/>
            </a:pPr>
            <a:r>
              <a:rPr lang="sl-SI" altLang="sl-SI" b="1" dirty="0"/>
              <a:t>Geografska širina (leži v vseh toplotnih pasovih – S polarni, S zmerno topli in tropski pas).</a:t>
            </a:r>
          </a:p>
          <a:p>
            <a:pPr marL="514350" indent="-514350">
              <a:buFontTx/>
              <a:buAutoNum type="alphaLcParenR"/>
            </a:pPr>
            <a:r>
              <a:rPr lang="sl-SI" altLang="sl-SI" b="1" dirty="0"/>
              <a:t>Visoka gorstva (smer Z-V in JZ-SV): Posledica je veliko padavin J in V od teh gorstev ter sušna notranjost.</a:t>
            </a:r>
          </a:p>
          <a:p>
            <a:pPr marL="514350" indent="-514350" eaLnBrk="1" hangingPunct="1">
              <a:buFontTx/>
              <a:buAutoNum type="alphaLcParenR"/>
            </a:pPr>
            <a:endParaRPr lang="sl-SI" altLang="sl-SI" b="1" dirty="0"/>
          </a:p>
          <a:p>
            <a:pPr eaLnBrk="1" hangingPunct="1">
              <a:buFontTx/>
              <a:buNone/>
            </a:pPr>
            <a:endParaRPr lang="sl-SI" altLang="sl-SI" b="1" dirty="0"/>
          </a:p>
          <a:p>
            <a:pPr eaLnBrk="1" hangingPunct="1">
              <a:buFontTx/>
              <a:buNone/>
            </a:pPr>
            <a:r>
              <a:rPr lang="sl-SI" altLang="sl-SI" b="1" dirty="0"/>
              <a:t>	</a:t>
            </a:r>
          </a:p>
          <a:p>
            <a:pPr eaLnBrk="1" hangingPunct="1">
              <a:buFontTx/>
              <a:buNone/>
            </a:pPr>
            <a:endParaRPr lang="sl-SI" altLang="sl-SI" b="1" dirty="0"/>
          </a:p>
          <a:p>
            <a:pPr eaLnBrk="1" hangingPunct="1">
              <a:buFontTx/>
              <a:buNone/>
            </a:pPr>
            <a:endParaRPr lang="sl-SI" altLang="sl-SI" b="1" dirty="0"/>
          </a:p>
          <a:p>
            <a:pPr eaLnBrk="1" hangingPunct="1">
              <a:buFontTx/>
              <a:buNone/>
            </a:pPr>
            <a:endParaRPr lang="sl-SI" altLang="sl-SI" b="1" dirty="0"/>
          </a:p>
          <a:p>
            <a:pPr eaLnBrk="1" hangingPunct="1">
              <a:buFontTx/>
              <a:buNone/>
            </a:pPr>
            <a:endParaRPr lang="sl-SI" altLang="sl-SI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005FCBF3-ED5D-4A02-8CB2-E18575AD5D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9" y="188914"/>
            <a:ext cx="8785225" cy="64801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l-SI" altLang="sl-SI" b="1"/>
              <a:t>c) Monsuni: To so vetrovi, ki nastanejo zaradi različne segretosti kopna in morja.</a:t>
            </a:r>
          </a:p>
        </p:txBody>
      </p:sp>
      <p:pic>
        <p:nvPicPr>
          <p:cNvPr id="12291" name="Picture 3" descr="Scanned at 9">
            <a:extLst>
              <a:ext uri="{FF2B5EF4-FFF2-40B4-BE49-F238E27FC236}">
                <a16:creationId xmlns:a16="http://schemas.microsoft.com/office/drawing/2014/main" id="{8379026C-E9DD-43D6-A2A1-9435B7439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t="19664" r="10809" b="54712"/>
          <a:stretch>
            <a:fillRect/>
          </a:stretch>
        </p:blipFill>
        <p:spPr bwMode="auto">
          <a:xfrm>
            <a:off x="1774826" y="1268413"/>
            <a:ext cx="8569325" cy="387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8851FA8-F68F-4076-BAF4-D6CCA5B7BE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03389" y="188914"/>
            <a:ext cx="8785225" cy="64801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sl-SI" altLang="sl-SI" b="1"/>
              <a:t>*	Ločimo (glej tudi učb. str. 110):	</a:t>
            </a:r>
          </a:p>
          <a:p>
            <a:pPr eaLnBrk="1" hangingPunct="1">
              <a:buFontTx/>
              <a:buNone/>
            </a:pPr>
            <a:r>
              <a:rPr lang="sl-SI" altLang="sl-SI" b="1"/>
              <a:t>	- Poletni monsun: Celina se poleti bolj segreje kot morje, zato je nad njo nižji zračni pritisk in vetrovi pihajo iz morja na kopno ter prinašajo padavine J in JV Aziji.</a:t>
            </a:r>
          </a:p>
          <a:p>
            <a:pPr eaLnBrk="1" hangingPunct="1">
              <a:buFontTx/>
              <a:buNone/>
            </a:pPr>
            <a:r>
              <a:rPr lang="sl-SI" altLang="sl-SI" b="1"/>
              <a:t>	- Zimski monsun (obratne razmere): Celina se bolj ohladi kot morje, zato ima višji zračni pritisk. Vetrovi tako pihajo iz kopnega na morje. Vetrovi so suhi in hladni. </a:t>
            </a:r>
          </a:p>
          <a:p>
            <a:pPr eaLnBrk="1" hangingPunct="1">
              <a:buFontTx/>
              <a:buNone/>
            </a:pPr>
            <a:r>
              <a:rPr lang="sl-SI" altLang="sl-SI" b="1"/>
              <a:t>- 	Azija ima vse tipe podnebja.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426</Words>
  <Application>Microsoft Office PowerPoint</Application>
  <PresentationFormat>Širokozaslonsko</PresentationFormat>
  <Paragraphs>54</Paragraphs>
  <Slides>12</Slides>
  <Notes>1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Officeova tema</vt:lpstr>
      <vt:lpstr>PowerPointova predstavitev</vt:lpstr>
      <vt:lpstr>AZIJA</vt:lpstr>
      <vt:lpstr>NARAVNE ZNAČILNOSTI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Uporabnik</dc:creator>
  <cp:lastModifiedBy>Uporabnik</cp:lastModifiedBy>
  <cp:revision>2</cp:revision>
  <dcterms:created xsi:type="dcterms:W3CDTF">2020-03-20T14:30:05Z</dcterms:created>
  <dcterms:modified xsi:type="dcterms:W3CDTF">2020-03-20T14:35:10Z</dcterms:modified>
</cp:coreProperties>
</file>